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2">
  <p:sldMasterIdLst>
    <p:sldMasterId id="2147483648" r:id="rId1"/>
  </p:sldMasterIdLst>
  <p:notesMasterIdLst>
    <p:notesMasterId r:id="rId23"/>
  </p:notesMasterIdLst>
  <p:sldIdLst>
    <p:sldId id="256" r:id="rId2"/>
    <p:sldId id="287" r:id="rId3"/>
    <p:sldId id="288" r:id="rId4"/>
    <p:sldId id="296" r:id="rId5"/>
    <p:sldId id="275" r:id="rId6"/>
    <p:sldId id="297" r:id="rId7"/>
    <p:sldId id="279" r:id="rId8"/>
    <p:sldId id="298" r:id="rId9"/>
    <p:sldId id="290" r:id="rId10"/>
    <p:sldId id="291" r:id="rId11"/>
    <p:sldId id="294" r:id="rId12"/>
    <p:sldId id="280" r:id="rId13"/>
    <p:sldId id="281" r:id="rId14"/>
    <p:sldId id="277" r:id="rId15"/>
    <p:sldId id="284" r:id="rId16"/>
    <p:sldId id="285" r:id="rId17"/>
    <p:sldId id="278" r:id="rId18"/>
    <p:sldId id="282" r:id="rId19"/>
    <p:sldId id="283" r:id="rId20"/>
    <p:sldId id="286" r:id="rId21"/>
    <p:sldId id="295" r:id="rId2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3B"/>
    <a:srgbClr val="2AB400"/>
    <a:srgbClr val="009900"/>
    <a:srgbClr val="DDDDDD"/>
    <a:srgbClr val="F8F8F8"/>
    <a:srgbClr val="A9D18E"/>
    <a:srgbClr val="E7E6E6"/>
    <a:srgbClr val="000000"/>
    <a:srgbClr val="4171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E9639D4-E3E2-4D34-9284-5A2195B3D0D7}" styleName="Светлый стиль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16D9F66E-5EB9-4882-86FB-DCBF35E3C3E4}" styleName="Средний стиль 4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181" autoAdjust="0"/>
    <p:restoredTop sz="94660"/>
  </p:normalViewPr>
  <p:slideViewPr>
    <p:cSldViewPr snapToGrid="0">
      <p:cViewPr>
        <p:scale>
          <a:sx n="66" d="100"/>
          <a:sy n="66" d="100"/>
        </p:scale>
        <p:origin x="1644" y="528"/>
      </p:cViewPr>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B3325A-2698-46DE-BDED-CAB83D23C959}" type="datetimeFigureOut">
              <a:rPr lang="ru-RU" smtClean="0"/>
              <a:t>24.02.2021</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60677B-677A-4CF3-9660-1A7E9A55FA81}" type="slidenum">
              <a:rPr lang="ru-RU" smtClean="0"/>
              <a:t>‹#›</a:t>
            </a:fld>
            <a:endParaRPr lang="ru-RU"/>
          </a:p>
        </p:txBody>
      </p:sp>
    </p:spTree>
    <p:extLst>
      <p:ext uri="{BB962C8B-B14F-4D97-AF65-F5344CB8AC3E}">
        <p14:creationId xmlns:p14="http://schemas.microsoft.com/office/powerpoint/2010/main" val="9453863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EAA8771E-1020-465A-9A19-F638BD0E8F39}" type="datetime1">
              <a:rPr lang="ru-RU" smtClean="0"/>
              <a:t>24.02.2021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A653ED9-7830-4388-9AE7-A2D1C7938437}" type="slidenum">
              <a:rPr lang="ru-RU" smtClean="0"/>
              <a:t>‹#›</a:t>
            </a:fld>
            <a:endParaRPr lang="ru-RU"/>
          </a:p>
        </p:txBody>
      </p:sp>
    </p:spTree>
    <p:extLst>
      <p:ext uri="{BB962C8B-B14F-4D97-AF65-F5344CB8AC3E}">
        <p14:creationId xmlns:p14="http://schemas.microsoft.com/office/powerpoint/2010/main" val="3041230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4717C92-1DE6-4556-A5AA-972570F40F1F}" type="datetime1">
              <a:rPr lang="ru-RU" smtClean="0"/>
              <a:t>24.02.2021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A653ED9-7830-4388-9AE7-A2D1C7938437}" type="slidenum">
              <a:rPr lang="ru-RU" smtClean="0"/>
              <a:t>‹#›</a:t>
            </a:fld>
            <a:endParaRPr lang="ru-RU"/>
          </a:p>
        </p:txBody>
      </p:sp>
    </p:spTree>
    <p:extLst>
      <p:ext uri="{BB962C8B-B14F-4D97-AF65-F5344CB8AC3E}">
        <p14:creationId xmlns:p14="http://schemas.microsoft.com/office/powerpoint/2010/main" val="9347289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07B35CEA-A8AB-4620-BCE9-7A5A20EF5329}" type="datetime1">
              <a:rPr lang="ru-RU" smtClean="0"/>
              <a:t>24.02.2021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A653ED9-7830-4388-9AE7-A2D1C7938437}" type="slidenum">
              <a:rPr lang="ru-RU" smtClean="0"/>
              <a:t>‹#›</a:t>
            </a:fld>
            <a:endParaRPr lang="ru-RU"/>
          </a:p>
        </p:txBody>
      </p:sp>
    </p:spTree>
    <p:extLst>
      <p:ext uri="{BB962C8B-B14F-4D97-AF65-F5344CB8AC3E}">
        <p14:creationId xmlns:p14="http://schemas.microsoft.com/office/powerpoint/2010/main" val="1894223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86CBA53F-8731-422A-8375-0ED94A68BA05}" type="datetime1">
              <a:rPr lang="ru-RU" smtClean="0"/>
              <a:t>24.02.2021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A653ED9-7830-4388-9AE7-A2D1C7938437}" type="slidenum">
              <a:rPr lang="ru-RU" smtClean="0"/>
              <a:t>‹#›</a:t>
            </a:fld>
            <a:endParaRPr lang="ru-RU"/>
          </a:p>
        </p:txBody>
      </p:sp>
    </p:spTree>
    <p:extLst>
      <p:ext uri="{BB962C8B-B14F-4D97-AF65-F5344CB8AC3E}">
        <p14:creationId xmlns:p14="http://schemas.microsoft.com/office/powerpoint/2010/main" val="41567706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9F6D834B-86DF-45D8-A17A-AF0410975FDC}" type="datetime1">
              <a:rPr lang="ru-RU" smtClean="0"/>
              <a:t>24.02.2021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A653ED9-7830-4388-9AE7-A2D1C7938437}" type="slidenum">
              <a:rPr lang="ru-RU" smtClean="0"/>
              <a:t>‹#›</a:t>
            </a:fld>
            <a:endParaRPr lang="ru-RU"/>
          </a:p>
        </p:txBody>
      </p:sp>
    </p:spTree>
    <p:extLst>
      <p:ext uri="{BB962C8B-B14F-4D97-AF65-F5344CB8AC3E}">
        <p14:creationId xmlns:p14="http://schemas.microsoft.com/office/powerpoint/2010/main" val="19259343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B578CE2B-0A93-43F7-B843-6C603E5B8475}" type="datetime1">
              <a:rPr lang="ru-RU" smtClean="0"/>
              <a:t>24.02.2021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A653ED9-7830-4388-9AE7-A2D1C7938437}" type="slidenum">
              <a:rPr lang="ru-RU" smtClean="0"/>
              <a:t>‹#›</a:t>
            </a:fld>
            <a:endParaRPr lang="ru-RU"/>
          </a:p>
        </p:txBody>
      </p:sp>
    </p:spTree>
    <p:extLst>
      <p:ext uri="{BB962C8B-B14F-4D97-AF65-F5344CB8AC3E}">
        <p14:creationId xmlns:p14="http://schemas.microsoft.com/office/powerpoint/2010/main" val="241654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660CC8E0-5EFD-40C2-9CB2-E0277E18BA41}" type="datetime1">
              <a:rPr lang="ru-RU" smtClean="0"/>
              <a:t>24.02.2021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A653ED9-7830-4388-9AE7-A2D1C7938437}" type="slidenum">
              <a:rPr lang="ru-RU" smtClean="0"/>
              <a:t>‹#›</a:t>
            </a:fld>
            <a:endParaRPr lang="ru-RU"/>
          </a:p>
        </p:txBody>
      </p:sp>
    </p:spTree>
    <p:extLst>
      <p:ext uri="{BB962C8B-B14F-4D97-AF65-F5344CB8AC3E}">
        <p14:creationId xmlns:p14="http://schemas.microsoft.com/office/powerpoint/2010/main" val="20685848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AB43DA2E-F5D2-41B9-A9A6-67EEDEA33DB8}" type="datetime1">
              <a:rPr lang="ru-RU" smtClean="0"/>
              <a:t>24.02.2021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A653ED9-7830-4388-9AE7-A2D1C7938437}" type="slidenum">
              <a:rPr lang="ru-RU" smtClean="0"/>
              <a:t>‹#›</a:t>
            </a:fld>
            <a:endParaRPr lang="ru-RU"/>
          </a:p>
        </p:txBody>
      </p:sp>
    </p:spTree>
    <p:extLst>
      <p:ext uri="{BB962C8B-B14F-4D97-AF65-F5344CB8AC3E}">
        <p14:creationId xmlns:p14="http://schemas.microsoft.com/office/powerpoint/2010/main" val="33006846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33C06A8-963A-4566-B8C4-2CFCF279BD34}" type="datetime1">
              <a:rPr lang="ru-RU" smtClean="0"/>
              <a:t>24.02.2021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A653ED9-7830-4388-9AE7-A2D1C7938437}" type="slidenum">
              <a:rPr lang="ru-RU" smtClean="0"/>
              <a:t>‹#›</a:t>
            </a:fld>
            <a:endParaRPr lang="ru-RU"/>
          </a:p>
        </p:txBody>
      </p:sp>
    </p:spTree>
    <p:extLst>
      <p:ext uri="{BB962C8B-B14F-4D97-AF65-F5344CB8AC3E}">
        <p14:creationId xmlns:p14="http://schemas.microsoft.com/office/powerpoint/2010/main" val="314357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9CDA9CA5-BE7A-4981-B03A-55E88902F8C7}" type="datetime1">
              <a:rPr lang="ru-RU" smtClean="0"/>
              <a:t>24.02.2021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A653ED9-7830-4388-9AE7-A2D1C7938437}" type="slidenum">
              <a:rPr lang="ru-RU" smtClean="0"/>
              <a:t>‹#›</a:t>
            </a:fld>
            <a:endParaRPr lang="ru-RU"/>
          </a:p>
        </p:txBody>
      </p:sp>
    </p:spTree>
    <p:extLst>
      <p:ext uri="{BB962C8B-B14F-4D97-AF65-F5344CB8AC3E}">
        <p14:creationId xmlns:p14="http://schemas.microsoft.com/office/powerpoint/2010/main" val="18739391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0C9C88A4-EFF3-42E8-88C6-27FC08583364}" type="datetime1">
              <a:rPr lang="ru-RU" smtClean="0"/>
              <a:t>24.02.2021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A653ED9-7830-4388-9AE7-A2D1C7938437}" type="slidenum">
              <a:rPr lang="ru-RU" smtClean="0"/>
              <a:t>‹#›</a:t>
            </a:fld>
            <a:endParaRPr lang="ru-RU"/>
          </a:p>
        </p:txBody>
      </p:sp>
    </p:spTree>
    <p:extLst>
      <p:ext uri="{BB962C8B-B14F-4D97-AF65-F5344CB8AC3E}">
        <p14:creationId xmlns:p14="http://schemas.microsoft.com/office/powerpoint/2010/main" val="13433528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34000"/>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C23FF7-BC47-43B2-85C0-B08155216E14}" type="datetime1">
              <a:rPr lang="ru-RU" smtClean="0"/>
              <a:t>24.02.2021</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653ED9-7830-4388-9AE7-A2D1C7938437}" type="slidenum">
              <a:rPr lang="ru-RU" smtClean="0"/>
              <a:t>‹#›</a:t>
            </a:fld>
            <a:endParaRPr lang="ru-RU"/>
          </a:p>
        </p:txBody>
      </p:sp>
    </p:spTree>
    <p:extLst>
      <p:ext uri="{BB962C8B-B14F-4D97-AF65-F5344CB8AC3E}">
        <p14:creationId xmlns:p14="http://schemas.microsoft.com/office/powerpoint/2010/main" val="12020886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Картинки по запросу &quot;земельна реформа&quot;"/>
          <p:cNvPicPr>
            <a:picLocks noChangeAspect="1" noChangeArrowheads="1"/>
          </p:cNvPicPr>
          <p:nvPr/>
        </p:nvPicPr>
        <p:blipFill rotWithShape="1">
          <a:blip r:embed="rId2">
            <a:extLst>
              <a:ext uri="{28A0092B-C50C-407E-A947-70E740481C1C}">
                <a14:useLocalDpi xmlns:a14="http://schemas.microsoft.com/office/drawing/2010/main" val="0"/>
              </a:ext>
            </a:extLst>
          </a:blip>
          <a:srcRect r="-1906"/>
          <a:stretch/>
        </p:blipFill>
        <p:spPr bwMode="auto">
          <a:xfrm>
            <a:off x="-159859" y="-26615"/>
            <a:ext cx="12616020" cy="7097887"/>
          </a:xfrm>
          <a:prstGeom prst="rect">
            <a:avLst/>
          </a:prstGeom>
          <a:noFill/>
          <a:extLst>
            <a:ext uri="{909E8E84-426E-40DD-AFC4-6F175D3DCCD1}">
              <a14:hiddenFill xmlns:a14="http://schemas.microsoft.com/office/drawing/2010/main">
                <a:solidFill>
                  <a:srgbClr val="FFFFFF"/>
                </a:solidFill>
              </a14:hiddenFill>
            </a:ext>
          </a:extLst>
        </p:spPr>
      </p:pic>
      <p:sp>
        <p:nvSpPr>
          <p:cNvPr id="5" name="Заголовок 1"/>
          <p:cNvSpPr>
            <a:spLocks noGrp="1"/>
          </p:cNvSpPr>
          <p:nvPr>
            <p:ph type="ctrTitle"/>
          </p:nvPr>
        </p:nvSpPr>
        <p:spPr>
          <a:xfrm>
            <a:off x="1046682" y="317927"/>
            <a:ext cx="4429085" cy="589280"/>
          </a:xfrm>
        </p:spPr>
        <p:txBody>
          <a:bodyPr>
            <a:normAutofit/>
          </a:bodyPr>
          <a:lstStyle/>
          <a:p>
            <a:pPr algn="l"/>
            <a:r>
              <a:rPr lang="uk-UA" sz="1200" b="1" dirty="0">
                <a:solidFill>
                  <a:srgbClr val="00823B"/>
                </a:solidFill>
              </a:rPr>
              <a:t>Департамент агропромислового розвитку та земельних відносин Донецької обласної державної адміністрації</a:t>
            </a:r>
            <a:endParaRPr lang="ru-RU" sz="1200" b="1" dirty="0">
              <a:solidFill>
                <a:srgbClr val="00823B"/>
              </a:solidFill>
            </a:endParaRPr>
          </a:p>
        </p:txBody>
      </p:sp>
      <p:pic>
        <p:nvPicPr>
          <p:cNvPr id="6" name="Picture 2" descr="Герб Донецької області"/>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095" y="225379"/>
            <a:ext cx="608587" cy="652059"/>
          </a:xfrm>
          <a:prstGeom prst="rect">
            <a:avLst/>
          </a:prstGeom>
          <a:noFill/>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900561" y="1903283"/>
            <a:ext cx="10121817" cy="2800767"/>
          </a:xfrm>
          <a:prstGeom prst="rect">
            <a:avLst/>
          </a:prstGeom>
        </p:spPr>
        <p:txBody>
          <a:bodyPr wrap="square">
            <a:spAutoFit/>
          </a:bodyPr>
          <a:lstStyle/>
          <a:p>
            <a:pPr algn="ctr"/>
            <a:r>
              <a:rPr lang="uk-UA" sz="4400" b="1" i="0" u="none" strike="noStrike" baseline="0" dirty="0">
                <a:solidFill>
                  <a:srgbClr val="000000"/>
                </a:solidFill>
                <a:latin typeface="+mj-lt"/>
              </a:rPr>
              <a:t> </a:t>
            </a:r>
            <a:r>
              <a:rPr lang="uk-UA" sz="4400" b="1" cap="all" dirty="0">
                <a:solidFill>
                  <a:schemeClr val="bg1"/>
                </a:solidFill>
                <a:latin typeface="Arial Black" panose="020B0A04020102020204" pitchFamily="34" charset="0"/>
              </a:rPr>
              <a:t>п</a:t>
            </a:r>
            <a:r>
              <a:rPr lang="ru-RU" sz="4400" b="1" cap="all" dirty="0" err="1">
                <a:solidFill>
                  <a:schemeClr val="bg1"/>
                </a:solidFill>
                <a:latin typeface="Arial Black" panose="020B0A04020102020204" pitchFamily="34" charset="0"/>
              </a:rPr>
              <a:t>роведення</a:t>
            </a:r>
            <a:r>
              <a:rPr lang="ru-RU" sz="4400" b="1" cap="all" dirty="0">
                <a:solidFill>
                  <a:schemeClr val="bg1"/>
                </a:solidFill>
                <a:latin typeface="Arial Black" panose="020B0A04020102020204" pitchFamily="34" charset="0"/>
              </a:rPr>
              <a:t> </a:t>
            </a:r>
            <a:r>
              <a:rPr lang="ru-RU" sz="4400" b="1" cap="all" dirty="0" err="1">
                <a:solidFill>
                  <a:schemeClr val="bg1"/>
                </a:solidFill>
                <a:latin typeface="Arial Black" panose="020B0A04020102020204" pitchFamily="34" charset="0"/>
              </a:rPr>
              <a:t>земельної</a:t>
            </a:r>
            <a:r>
              <a:rPr lang="ru-RU" sz="4400" b="1" cap="all" dirty="0">
                <a:solidFill>
                  <a:schemeClr val="bg1"/>
                </a:solidFill>
                <a:latin typeface="Arial Black" panose="020B0A04020102020204" pitchFamily="34" charset="0"/>
              </a:rPr>
              <a:t> </a:t>
            </a:r>
            <a:r>
              <a:rPr lang="ru-RU" sz="4400" b="1" cap="all" dirty="0" err="1">
                <a:solidFill>
                  <a:schemeClr val="bg1"/>
                </a:solidFill>
                <a:latin typeface="Arial Black" panose="020B0A04020102020204" pitchFamily="34" charset="0"/>
              </a:rPr>
              <a:t>реформи</a:t>
            </a:r>
            <a:r>
              <a:rPr lang="ru-RU" sz="4400" b="1" cap="all" dirty="0">
                <a:solidFill>
                  <a:schemeClr val="bg1"/>
                </a:solidFill>
                <a:latin typeface="Arial Black" panose="020B0A04020102020204" pitchFamily="34" charset="0"/>
              </a:rPr>
              <a:t>:  </a:t>
            </a:r>
          </a:p>
          <a:p>
            <a:pPr algn="ctr"/>
            <a:r>
              <a:rPr lang="ru-RU" sz="4400" b="1" cap="all" dirty="0" err="1">
                <a:solidFill>
                  <a:schemeClr val="bg1"/>
                </a:solidFill>
                <a:latin typeface="Arial Black" panose="020B0A04020102020204" pitchFamily="34" charset="0"/>
              </a:rPr>
              <a:t>зміни</a:t>
            </a:r>
            <a:r>
              <a:rPr lang="ru-RU" sz="4400" b="1" cap="all" dirty="0">
                <a:solidFill>
                  <a:schemeClr val="bg1"/>
                </a:solidFill>
                <a:latin typeface="Arial Black" panose="020B0A04020102020204" pitchFamily="34" charset="0"/>
              </a:rPr>
              <a:t> у земельному </a:t>
            </a:r>
            <a:r>
              <a:rPr lang="ru-RU" sz="4400" b="1" cap="all" dirty="0" err="1">
                <a:solidFill>
                  <a:schemeClr val="bg1"/>
                </a:solidFill>
                <a:latin typeface="Arial Black" panose="020B0A04020102020204" pitchFamily="34" charset="0"/>
              </a:rPr>
              <a:t>законодавстві</a:t>
            </a:r>
            <a:endParaRPr lang="uk-UA" sz="4400" b="1" cap="all" dirty="0">
              <a:solidFill>
                <a:schemeClr val="bg1"/>
              </a:solidFill>
              <a:latin typeface="Arial Black" panose="020B0A04020102020204" pitchFamily="34" charset="0"/>
            </a:endParaRPr>
          </a:p>
        </p:txBody>
      </p:sp>
      <p:sp>
        <p:nvSpPr>
          <p:cNvPr id="8" name="Прямоугольник 7"/>
          <p:cNvSpPr/>
          <p:nvPr/>
        </p:nvSpPr>
        <p:spPr>
          <a:xfrm>
            <a:off x="438095" y="6140604"/>
            <a:ext cx="11479602" cy="671915"/>
          </a:xfrm>
          <a:prstGeom prst="rect">
            <a:avLst/>
          </a:prstGeom>
        </p:spPr>
        <p:txBody>
          <a:bodyPr wrap="square">
            <a:spAutoFit/>
          </a:bodyPr>
          <a:lstStyle/>
          <a:p>
            <a:pPr marL="1165225" indent="-1165225">
              <a:lnSpc>
                <a:spcPct val="107000"/>
              </a:lnSpc>
              <a:spcAft>
                <a:spcPts val="0"/>
              </a:spcAft>
              <a:tabLst>
                <a:tab pos="1077913" algn="l"/>
                <a:tab pos="4500563" algn="l"/>
                <a:tab pos="4591050" algn="l"/>
                <a:tab pos="4770438" algn="l"/>
              </a:tabLst>
            </a:pPr>
            <a:r>
              <a:rPr lang="uk-UA" b="1" dirty="0">
                <a:solidFill>
                  <a:schemeClr val="bg1"/>
                </a:solidFill>
                <a:latin typeface="+mj-lt"/>
              </a:rPr>
              <a:t>Доповідач: </a:t>
            </a:r>
            <a:r>
              <a:rPr lang="uk-UA" dirty="0">
                <a:solidFill>
                  <a:schemeClr val="bg1"/>
                </a:solidFill>
                <a:ea typeface="Calibri" panose="020F0502020204030204" pitchFamily="34" charset="0"/>
              </a:rPr>
              <a:t>Олена РИБАКОВА -</a:t>
            </a:r>
            <a:r>
              <a:rPr lang="uk-UA" b="1" dirty="0">
                <a:solidFill>
                  <a:schemeClr val="bg1"/>
                </a:solidFill>
                <a:latin typeface="+mj-lt"/>
              </a:rPr>
              <a:t> </a:t>
            </a:r>
            <a:r>
              <a:rPr lang="uk-UA" dirty="0">
                <a:solidFill>
                  <a:schemeClr val="bg1"/>
                </a:solidFill>
                <a:ea typeface="Calibri" panose="020F0502020204030204" pitchFamily="34" charset="0"/>
                <a:cs typeface="Times New Roman" panose="02020603050405020304" pitchFamily="18" charset="0"/>
              </a:rPr>
              <a:t>заступник директора департаменту - начальник управління </a:t>
            </a:r>
          </a:p>
          <a:p>
            <a:pPr marL="1165225" indent="-1165225">
              <a:lnSpc>
                <a:spcPct val="107000"/>
              </a:lnSpc>
              <a:spcAft>
                <a:spcPts val="0"/>
              </a:spcAft>
              <a:tabLst>
                <a:tab pos="1077913" algn="l"/>
                <a:tab pos="4500563" algn="l"/>
                <a:tab pos="4591050" algn="l"/>
                <a:tab pos="4770438" algn="l"/>
              </a:tabLst>
            </a:pPr>
            <a:r>
              <a:rPr lang="uk-UA" dirty="0">
                <a:solidFill>
                  <a:schemeClr val="bg1"/>
                </a:solidFill>
                <a:ea typeface="Calibri" panose="020F0502020204030204" pitchFamily="34" charset="0"/>
                <a:cs typeface="Times New Roman" panose="02020603050405020304" pitchFamily="18" charset="0"/>
              </a:rPr>
              <a:t>земельних відносин, водних ресурсів, </a:t>
            </a:r>
            <a:r>
              <a:rPr lang="uk-UA" dirty="0">
                <a:solidFill>
                  <a:schemeClr val="bg1"/>
                </a:solidFill>
                <a:ea typeface="Calibri" panose="020F0502020204030204" pitchFamily="34" charset="0"/>
              </a:rPr>
              <a:t>економіки та інвестицій </a:t>
            </a:r>
            <a:endParaRPr lang="uk-UA" dirty="0">
              <a:solidFill>
                <a:schemeClr val="bg1"/>
              </a:solidFill>
              <a:latin typeface="+mj-lt"/>
            </a:endParaRPr>
          </a:p>
        </p:txBody>
      </p:sp>
    </p:spTree>
    <p:extLst>
      <p:ext uri="{BB962C8B-B14F-4D97-AF65-F5344CB8AC3E}">
        <p14:creationId xmlns:p14="http://schemas.microsoft.com/office/powerpoint/2010/main" val="16459149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12194467-E7E5-455C-ADF9-00A8C60B6F67}"/>
              </a:ext>
            </a:extLst>
          </p:cNvPr>
          <p:cNvSpPr>
            <a:spLocks noGrp="1"/>
          </p:cNvSpPr>
          <p:nvPr>
            <p:ph type="sldNum" sz="quarter" idx="12"/>
          </p:nvPr>
        </p:nvSpPr>
        <p:spPr/>
        <p:txBody>
          <a:bodyPr/>
          <a:lstStyle/>
          <a:p>
            <a:fld id="{5A653ED9-7830-4388-9AE7-A2D1C7938437}" type="slidenum">
              <a:rPr lang="ru-RU" smtClean="0"/>
              <a:t>10</a:t>
            </a:fld>
            <a:endParaRPr lang="ru-RU"/>
          </a:p>
        </p:txBody>
      </p:sp>
      <p:pic>
        <p:nvPicPr>
          <p:cNvPr id="3" name="Picture 2" descr="Герб Донецької області">
            <a:extLst>
              <a:ext uri="{FF2B5EF4-FFF2-40B4-BE49-F238E27FC236}">
                <a16:creationId xmlns:a16="http://schemas.microsoft.com/office/drawing/2014/main" id="{1D72F4D9-1EDE-4F1C-AFF1-EC488FCA2B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095" y="225379"/>
            <a:ext cx="608587" cy="652059"/>
          </a:xfrm>
          <a:prstGeom prst="rect">
            <a:avLst/>
          </a:prstGeom>
          <a:noFill/>
          <a:extLst>
            <a:ext uri="{909E8E84-426E-40DD-AFC4-6F175D3DCCD1}">
              <a14:hiddenFill xmlns:a14="http://schemas.microsoft.com/office/drawing/2010/main">
                <a:solidFill>
                  <a:srgbClr val="FFFFFF"/>
                </a:solidFill>
              </a14:hiddenFill>
            </a:ext>
          </a:extLst>
        </p:spPr>
      </p:pic>
      <p:sp>
        <p:nvSpPr>
          <p:cNvPr id="4" name="Заголовок 1">
            <a:extLst>
              <a:ext uri="{FF2B5EF4-FFF2-40B4-BE49-F238E27FC236}">
                <a16:creationId xmlns:a16="http://schemas.microsoft.com/office/drawing/2014/main" id="{5DDEA67A-649A-49BE-A754-2C6F11BBAC2E}"/>
              </a:ext>
            </a:extLst>
          </p:cNvPr>
          <p:cNvSpPr txBox="1">
            <a:spLocks/>
          </p:cNvSpPr>
          <p:nvPr/>
        </p:nvSpPr>
        <p:spPr>
          <a:xfrm>
            <a:off x="1046682" y="288158"/>
            <a:ext cx="4450351" cy="5892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uk-UA" sz="1200" b="1" dirty="0">
              <a:solidFill>
                <a:srgbClr val="00823B"/>
              </a:solidFill>
            </a:endParaRPr>
          </a:p>
          <a:p>
            <a:r>
              <a:rPr lang="uk-UA" sz="1200" b="1" dirty="0">
                <a:solidFill>
                  <a:srgbClr val="00823B"/>
                </a:solidFill>
              </a:rPr>
              <a:t>Департамент агропромислового розвитку та земельних відносин Донецької обласної державної адміністрації</a:t>
            </a:r>
            <a:endParaRPr lang="ru-RU" sz="1200" b="1" dirty="0">
              <a:solidFill>
                <a:srgbClr val="00823B"/>
              </a:solidFill>
            </a:endParaRPr>
          </a:p>
        </p:txBody>
      </p:sp>
      <p:sp>
        <p:nvSpPr>
          <p:cNvPr id="5" name="Прямоугольник 4">
            <a:extLst>
              <a:ext uri="{FF2B5EF4-FFF2-40B4-BE49-F238E27FC236}">
                <a16:creationId xmlns:a16="http://schemas.microsoft.com/office/drawing/2014/main" id="{956272CD-E3D0-4628-9F17-3961B4C03C9B}"/>
              </a:ext>
            </a:extLst>
          </p:cNvPr>
          <p:cNvSpPr/>
          <p:nvPr/>
        </p:nvSpPr>
        <p:spPr>
          <a:xfrm>
            <a:off x="610746" y="1391125"/>
            <a:ext cx="11127598" cy="400110"/>
          </a:xfrm>
          <a:prstGeom prst="rect">
            <a:avLst/>
          </a:prstGeom>
        </p:spPr>
        <p:txBody>
          <a:bodyPr wrap="square">
            <a:spAutoFit/>
          </a:bodyPr>
          <a:lstStyle/>
          <a:p>
            <a:r>
              <a:rPr lang="ru-RU" sz="2000" b="1" dirty="0">
                <a:solidFill>
                  <a:srgbClr val="00823B"/>
                </a:solidFill>
                <a:latin typeface="Arial Black" panose="020B0A04020102020204" pitchFamily="34" charset="0"/>
              </a:rPr>
              <a:t>ІНШІ ВАЖЛИВІ АСПЕКТИ ЗАКОНУ ЗАКОН УКРАЇНИ ВІД 31.03.2020 </a:t>
            </a:r>
            <a:r>
              <a:rPr lang="en-US" sz="2000" b="1" dirty="0">
                <a:solidFill>
                  <a:srgbClr val="00823B"/>
                </a:solidFill>
                <a:latin typeface="Arial Black" panose="020B0A04020102020204" pitchFamily="34" charset="0"/>
              </a:rPr>
              <a:t>№ 552-IX </a:t>
            </a:r>
            <a:endParaRPr lang="ru-RU" sz="2000" dirty="0">
              <a:solidFill>
                <a:srgbClr val="00823B"/>
              </a:solidFill>
              <a:latin typeface="Arial Black" panose="020B0A04020102020204" pitchFamily="34" charset="0"/>
            </a:endParaRPr>
          </a:p>
        </p:txBody>
      </p:sp>
      <p:sp>
        <p:nvSpPr>
          <p:cNvPr id="6" name="Загнутый угол 4">
            <a:extLst>
              <a:ext uri="{FF2B5EF4-FFF2-40B4-BE49-F238E27FC236}">
                <a16:creationId xmlns:a16="http://schemas.microsoft.com/office/drawing/2014/main" id="{D25C3398-CFEA-4599-9CB9-DDF0D9E450D8}"/>
              </a:ext>
            </a:extLst>
          </p:cNvPr>
          <p:cNvSpPr/>
          <p:nvPr/>
        </p:nvSpPr>
        <p:spPr>
          <a:xfrm>
            <a:off x="340123" y="2276073"/>
            <a:ext cx="2533705" cy="3395384"/>
          </a:xfrm>
          <a:prstGeom prst="foldedCorner">
            <a:avLst/>
          </a:prstGeom>
          <a:solidFill>
            <a:srgbClr val="0082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b="1" dirty="0">
                <a:solidFill>
                  <a:schemeClr val="bg1"/>
                </a:solidFill>
                <a:latin typeface="+mj-lt"/>
              </a:rPr>
              <a:t>Продаж земельних ділянок сільськогосподарського призначення державної та комунальної власності забороняється</a:t>
            </a:r>
            <a:endParaRPr lang="ru-RU" b="1" dirty="0">
              <a:solidFill>
                <a:schemeClr val="bg1"/>
              </a:solidFill>
              <a:latin typeface="+mj-lt"/>
            </a:endParaRPr>
          </a:p>
        </p:txBody>
      </p:sp>
      <p:sp>
        <p:nvSpPr>
          <p:cNvPr id="7" name="Загнутый угол 5">
            <a:extLst>
              <a:ext uri="{FF2B5EF4-FFF2-40B4-BE49-F238E27FC236}">
                <a16:creationId xmlns:a16="http://schemas.microsoft.com/office/drawing/2014/main" id="{C2004F16-385F-44FD-BD17-F7A9F7E43D84}"/>
              </a:ext>
            </a:extLst>
          </p:cNvPr>
          <p:cNvSpPr/>
          <p:nvPr/>
        </p:nvSpPr>
        <p:spPr>
          <a:xfrm>
            <a:off x="3329520" y="2266145"/>
            <a:ext cx="2603192" cy="3405312"/>
          </a:xfrm>
          <a:prstGeom prst="foldedCorner">
            <a:avLst>
              <a:gd name="adj" fmla="val 17677"/>
            </a:avLst>
          </a:prstGeom>
          <a:solidFill>
            <a:srgbClr val="0082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a:p>
            <a:pPr algn="ctr"/>
            <a:r>
              <a:rPr lang="uk-UA" b="1" dirty="0">
                <a:solidFill>
                  <a:schemeClr val="bg1"/>
                </a:solidFill>
                <a:latin typeface="+mj-lt"/>
              </a:rPr>
              <a:t>Особливі умови для банків:</a:t>
            </a:r>
          </a:p>
          <a:p>
            <a:pPr algn="ctr"/>
            <a:r>
              <a:rPr lang="uk-UA" b="1" dirty="0">
                <a:solidFill>
                  <a:schemeClr val="bg1"/>
                </a:solidFill>
                <a:latin typeface="+mj-lt"/>
              </a:rPr>
              <a:t>Набуття сільськогосподарських земель  лише через стягнення, як предмет застави </a:t>
            </a:r>
          </a:p>
          <a:p>
            <a:pPr algn="ctr"/>
            <a:r>
              <a:rPr lang="uk-UA" b="1" dirty="0">
                <a:solidFill>
                  <a:schemeClr val="bg1"/>
                </a:solidFill>
                <a:latin typeface="+mj-lt"/>
              </a:rPr>
              <a:t>Обов’язок відчужити </a:t>
            </a:r>
            <a:br>
              <a:rPr lang="uk-UA" b="1" dirty="0">
                <a:solidFill>
                  <a:schemeClr val="bg1"/>
                </a:solidFill>
                <a:latin typeface="+mj-lt"/>
              </a:rPr>
            </a:br>
            <a:r>
              <a:rPr lang="uk-UA" b="1" dirty="0">
                <a:solidFill>
                  <a:schemeClr val="bg1"/>
                </a:solidFill>
                <a:latin typeface="+mj-lt"/>
              </a:rPr>
              <a:t>на земельних торгах протягом двох років з дня набуття</a:t>
            </a:r>
            <a:endParaRPr lang="ru-RU" b="1" dirty="0">
              <a:solidFill>
                <a:schemeClr val="bg1"/>
              </a:solidFill>
              <a:latin typeface="+mj-lt"/>
            </a:endParaRPr>
          </a:p>
        </p:txBody>
      </p:sp>
      <p:sp>
        <p:nvSpPr>
          <p:cNvPr id="8" name="Загнутый угол 6">
            <a:extLst>
              <a:ext uri="{FF2B5EF4-FFF2-40B4-BE49-F238E27FC236}">
                <a16:creationId xmlns:a16="http://schemas.microsoft.com/office/drawing/2014/main" id="{5D611F2C-71E0-4E38-9189-C18E968EAC07}"/>
              </a:ext>
            </a:extLst>
          </p:cNvPr>
          <p:cNvSpPr/>
          <p:nvPr/>
        </p:nvSpPr>
        <p:spPr>
          <a:xfrm>
            <a:off x="6391882" y="2266147"/>
            <a:ext cx="2490862" cy="3405310"/>
          </a:xfrm>
          <a:prstGeom prst="foldedCorner">
            <a:avLst/>
          </a:prstGeom>
          <a:solidFill>
            <a:srgbClr val="0082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t> </a:t>
            </a:r>
            <a:r>
              <a:rPr lang="uk-UA" b="1" dirty="0">
                <a:latin typeface="+mj-lt"/>
              </a:rPr>
              <a:t>Порушення вимог законодавства щодо набуття або володіння сільськогосподарською  землею може стати підставою для конфіскації земельної ділянки</a:t>
            </a:r>
            <a:endParaRPr lang="ru-RU" b="1" dirty="0">
              <a:latin typeface="+mj-lt"/>
            </a:endParaRPr>
          </a:p>
        </p:txBody>
      </p:sp>
      <p:sp>
        <p:nvSpPr>
          <p:cNvPr id="9" name="Загнутый угол 7">
            <a:extLst>
              <a:ext uri="{FF2B5EF4-FFF2-40B4-BE49-F238E27FC236}">
                <a16:creationId xmlns:a16="http://schemas.microsoft.com/office/drawing/2014/main" id="{0F437858-E31C-4E03-A470-DF90F9455916}"/>
              </a:ext>
            </a:extLst>
          </p:cNvPr>
          <p:cNvSpPr/>
          <p:nvPr/>
        </p:nvSpPr>
        <p:spPr>
          <a:xfrm>
            <a:off x="9341914" y="2276073"/>
            <a:ext cx="2501743" cy="3395384"/>
          </a:xfrm>
          <a:prstGeom prst="foldedCorner">
            <a:avLst/>
          </a:prstGeom>
          <a:solidFill>
            <a:srgbClr val="0082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latin typeface="+mj-lt"/>
            </a:endParaRPr>
          </a:p>
          <a:p>
            <a:pPr algn="ctr"/>
            <a:r>
              <a:rPr lang="uk-UA" dirty="0">
                <a:latin typeface="+mj-lt"/>
              </a:rPr>
              <a:t>До 1 січня 2030 року ціна продажу земельних ділянок (паїв), не може бути меншою за їх нормативну грошову оцінку (31 111,00 грн за 1 га ріллі станом на 01.01.2020 по Донецькій області)  </a:t>
            </a:r>
            <a:endParaRPr lang="ru-RU" dirty="0">
              <a:latin typeface="+mj-lt"/>
            </a:endParaRPr>
          </a:p>
        </p:txBody>
      </p:sp>
    </p:spTree>
    <p:extLst>
      <p:ext uri="{BB962C8B-B14F-4D97-AF65-F5344CB8AC3E}">
        <p14:creationId xmlns:p14="http://schemas.microsoft.com/office/powerpoint/2010/main" val="17895575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DD2366A5-75B4-476E-BFF2-8CBB09350F65}"/>
              </a:ext>
            </a:extLst>
          </p:cNvPr>
          <p:cNvSpPr>
            <a:spLocks noGrp="1"/>
          </p:cNvSpPr>
          <p:nvPr>
            <p:ph type="sldNum" sz="quarter" idx="12"/>
          </p:nvPr>
        </p:nvSpPr>
        <p:spPr/>
        <p:txBody>
          <a:bodyPr/>
          <a:lstStyle/>
          <a:p>
            <a:fld id="{5A653ED9-7830-4388-9AE7-A2D1C7938437}" type="slidenum">
              <a:rPr lang="ru-RU" smtClean="0"/>
              <a:t>11</a:t>
            </a:fld>
            <a:endParaRPr lang="ru-RU"/>
          </a:p>
        </p:txBody>
      </p:sp>
      <p:sp>
        <p:nvSpPr>
          <p:cNvPr id="3" name="Прямоугольник 2">
            <a:extLst>
              <a:ext uri="{FF2B5EF4-FFF2-40B4-BE49-F238E27FC236}">
                <a16:creationId xmlns:a16="http://schemas.microsoft.com/office/drawing/2014/main" id="{9E51AE14-EC43-4E22-864D-283E6E76EE9F}"/>
              </a:ext>
            </a:extLst>
          </p:cNvPr>
          <p:cNvSpPr/>
          <p:nvPr/>
        </p:nvSpPr>
        <p:spPr>
          <a:xfrm>
            <a:off x="136267" y="1439103"/>
            <a:ext cx="6647306" cy="2000548"/>
          </a:xfrm>
          <a:prstGeom prst="rect">
            <a:avLst/>
          </a:prstGeom>
        </p:spPr>
        <p:txBody>
          <a:bodyPr wrap="square">
            <a:spAutoFit/>
          </a:bodyPr>
          <a:lstStyle/>
          <a:p>
            <a:r>
              <a:rPr lang="uk-UA" sz="2000" b="1" dirty="0">
                <a:solidFill>
                  <a:srgbClr val="00823B"/>
                </a:solidFill>
                <a:latin typeface="+mj-lt"/>
              </a:rPr>
              <a:t>Право постійного користування для ведення селянського (фермерського) господарства</a:t>
            </a:r>
          </a:p>
          <a:p>
            <a:endParaRPr lang="uk-UA" sz="1200" b="1" dirty="0">
              <a:solidFill>
                <a:srgbClr val="00823B"/>
              </a:solidFill>
              <a:latin typeface="+mj-lt"/>
            </a:endParaRPr>
          </a:p>
          <a:p>
            <a:r>
              <a:rPr lang="uk-UA" sz="2000" b="1" dirty="0">
                <a:solidFill>
                  <a:srgbClr val="00823B"/>
                </a:solidFill>
                <a:latin typeface="+mj-lt"/>
              </a:rPr>
              <a:t>Право довічного успадкованого володіння</a:t>
            </a:r>
          </a:p>
          <a:p>
            <a:endParaRPr lang="uk-UA" sz="1200" b="1" dirty="0">
              <a:solidFill>
                <a:srgbClr val="00823B"/>
              </a:solidFill>
              <a:latin typeface="+mj-lt"/>
            </a:endParaRPr>
          </a:p>
          <a:p>
            <a:r>
              <a:rPr lang="uk-UA" sz="2000" b="1" dirty="0">
                <a:solidFill>
                  <a:srgbClr val="00823B"/>
                </a:solidFill>
                <a:latin typeface="+mj-lt"/>
              </a:rPr>
              <a:t>Право оренди землі набуте шляхом переоформлення права постійного користування</a:t>
            </a:r>
          </a:p>
        </p:txBody>
      </p:sp>
      <p:sp>
        <p:nvSpPr>
          <p:cNvPr id="4" name="Прямоугольник 3">
            <a:extLst>
              <a:ext uri="{FF2B5EF4-FFF2-40B4-BE49-F238E27FC236}">
                <a16:creationId xmlns:a16="http://schemas.microsoft.com/office/drawing/2014/main" id="{DB185F1E-47D2-4851-B6B5-85A31EC7E009}"/>
              </a:ext>
            </a:extLst>
          </p:cNvPr>
          <p:cNvSpPr/>
          <p:nvPr/>
        </p:nvSpPr>
        <p:spPr>
          <a:xfrm>
            <a:off x="7225516" y="1750086"/>
            <a:ext cx="4286796" cy="1477328"/>
          </a:xfrm>
          <a:prstGeom prst="rect">
            <a:avLst/>
          </a:prstGeom>
        </p:spPr>
        <p:txBody>
          <a:bodyPr wrap="square">
            <a:spAutoFit/>
          </a:bodyPr>
          <a:lstStyle/>
          <a:p>
            <a:pPr marL="285750" indent="-285750">
              <a:buClr>
                <a:srgbClr val="00823B"/>
              </a:buClr>
              <a:buFont typeface="Wingdings" panose="05000000000000000000" pitchFamily="2" charset="2"/>
              <a:buChar char="Ø"/>
            </a:pPr>
            <a:r>
              <a:rPr lang="uk-UA" b="1" dirty="0">
                <a:solidFill>
                  <a:srgbClr val="00823B"/>
                </a:solidFill>
                <a:latin typeface="+mj-lt"/>
              </a:rPr>
              <a:t>Без аукціону</a:t>
            </a:r>
          </a:p>
          <a:p>
            <a:pPr marL="285750" indent="-285750">
              <a:buClr>
                <a:srgbClr val="00823B"/>
              </a:buClr>
              <a:buFont typeface="Wingdings" panose="05000000000000000000" pitchFamily="2" charset="2"/>
              <a:buChar char="Ø"/>
            </a:pPr>
            <a:endParaRPr lang="uk-UA" b="1" dirty="0">
              <a:solidFill>
                <a:srgbClr val="00823B"/>
              </a:solidFill>
              <a:latin typeface="+mj-lt"/>
            </a:endParaRPr>
          </a:p>
          <a:p>
            <a:pPr marL="285750" indent="-285750">
              <a:buClr>
                <a:srgbClr val="00823B"/>
              </a:buClr>
              <a:buFont typeface="Wingdings" panose="05000000000000000000" pitchFamily="2" charset="2"/>
              <a:buChar char="Ø"/>
            </a:pPr>
            <a:r>
              <a:rPr lang="uk-UA" b="1" dirty="0">
                <a:solidFill>
                  <a:srgbClr val="00823B"/>
                </a:solidFill>
                <a:latin typeface="+mj-lt"/>
              </a:rPr>
              <a:t>За ціною нормативної грошової оцінки</a:t>
            </a:r>
          </a:p>
          <a:p>
            <a:pPr marL="285750" indent="-285750">
              <a:buClr>
                <a:srgbClr val="00823B"/>
              </a:buClr>
              <a:buFont typeface="Wingdings" panose="05000000000000000000" pitchFamily="2" charset="2"/>
              <a:buChar char="Ø"/>
            </a:pPr>
            <a:endParaRPr lang="uk-UA" b="1" dirty="0">
              <a:solidFill>
                <a:srgbClr val="00823B"/>
              </a:solidFill>
              <a:latin typeface="+mj-lt"/>
            </a:endParaRPr>
          </a:p>
          <a:p>
            <a:pPr marL="285750" indent="-285750">
              <a:buClr>
                <a:srgbClr val="00823B"/>
              </a:buClr>
              <a:buFont typeface="Wingdings" panose="05000000000000000000" pitchFamily="2" charset="2"/>
              <a:buChar char="Ø"/>
            </a:pPr>
            <a:r>
              <a:rPr lang="uk-UA" b="1" dirty="0">
                <a:solidFill>
                  <a:srgbClr val="00823B"/>
                </a:solidFill>
                <a:latin typeface="+mj-lt"/>
              </a:rPr>
              <a:t>Розстрочка до 10 років</a:t>
            </a:r>
          </a:p>
        </p:txBody>
      </p:sp>
      <p:sp>
        <p:nvSpPr>
          <p:cNvPr id="5" name="Прямоугольник 4">
            <a:extLst>
              <a:ext uri="{FF2B5EF4-FFF2-40B4-BE49-F238E27FC236}">
                <a16:creationId xmlns:a16="http://schemas.microsoft.com/office/drawing/2014/main" id="{FDD493BF-9846-480D-AC4C-182F1E329180}"/>
              </a:ext>
            </a:extLst>
          </p:cNvPr>
          <p:cNvSpPr/>
          <p:nvPr/>
        </p:nvSpPr>
        <p:spPr>
          <a:xfrm>
            <a:off x="1152654" y="913894"/>
            <a:ext cx="10359658" cy="400110"/>
          </a:xfrm>
          <a:prstGeom prst="rect">
            <a:avLst/>
          </a:prstGeom>
        </p:spPr>
        <p:txBody>
          <a:bodyPr wrap="square">
            <a:spAutoFit/>
          </a:bodyPr>
          <a:lstStyle/>
          <a:p>
            <a:r>
              <a:rPr lang="ru-RU" sz="2000" b="1" dirty="0">
                <a:solidFill>
                  <a:srgbClr val="00823B"/>
                </a:solidFill>
                <a:latin typeface="Arial Black" panose="020B0A04020102020204" pitchFamily="34" charset="0"/>
              </a:rPr>
              <a:t>ПІЛЬГОВІ УМОВИ ПРИДБАННЯ ДЕРЖАВНИХ ЗЕМЕЛЬ ДЛЯ ФЕРМЕРІВ</a:t>
            </a:r>
          </a:p>
        </p:txBody>
      </p:sp>
      <p:pic>
        <p:nvPicPr>
          <p:cNvPr id="6" name="Picture 2" descr="Герб Донецької області">
            <a:extLst>
              <a:ext uri="{FF2B5EF4-FFF2-40B4-BE49-F238E27FC236}">
                <a16:creationId xmlns:a16="http://schemas.microsoft.com/office/drawing/2014/main" id="{CDC06CBD-299C-472F-B2DD-43D3D9C94A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9550" y="115835"/>
            <a:ext cx="608587" cy="652059"/>
          </a:xfrm>
          <a:prstGeom prst="rect">
            <a:avLst/>
          </a:prstGeom>
          <a:noFill/>
          <a:extLst>
            <a:ext uri="{909E8E84-426E-40DD-AFC4-6F175D3DCCD1}">
              <a14:hiddenFill xmlns:a14="http://schemas.microsoft.com/office/drawing/2010/main">
                <a:solidFill>
                  <a:srgbClr val="FFFFFF"/>
                </a:solidFill>
              </a14:hiddenFill>
            </a:ext>
          </a:extLst>
        </p:spPr>
      </p:pic>
      <p:sp>
        <p:nvSpPr>
          <p:cNvPr id="7" name="Заголовок 1">
            <a:extLst>
              <a:ext uri="{FF2B5EF4-FFF2-40B4-BE49-F238E27FC236}">
                <a16:creationId xmlns:a16="http://schemas.microsoft.com/office/drawing/2014/main" id="{BF1ED841-A697-4B42-836D-BED0F4F8100E}"/>
              </a:ext>
            </a:extLst>
          </p:cNvPr>
          <p:cNvSpPr txBox="1">
            <a:spLocks/>
          </p:cNvSpPr>
          <p:nvPr/>
        </p:nvSpPr>
        <p:spPr>
          <a:xfrm>
            <a:off x="968137" y="178614"/>
            <a:ext cx="4450351" cy="5892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uk-UA" sz="1200" b="1" dirty="0">
              <a:solidFill>
                <a:srgbClr val="00823B"/>
              </a:solidFill>
            </a:endParaRPr>
          </a:p>
          <a:p>
            <a:r>
              <a:rPr lang="uk-UA" sz="1200" b="1" dirty="0">
                <a:solidFill>
                  <a:srgbClr val="00823B"/>
                </a:solidFill>
              </a:rPr>
              <a:t>Департамент агропромислового розвитку та земельних відносин Донецької обласної державної адміністрації</a:t>
            </a:r>
            <a:endParaRPr lang="ru-RU" sz="1200" b="1" dirty="0">
              <a:solidFill>
                <a:srgbClr val="00823B"/>
              </a:solidFill>
            </a:endParaRPr>
          </a:p>
        </p:txBody>
      </p:sp>
      <p:sp>
        <p:nvSpPr>
          <p:cNvPr id="9" name="Правая фигурная скобка 8">
            <a:extLst>
              <a:ext uri="{FF2B5EF4-FFF2-40B4-BE49-F238E27FC236}">
                <a16:creationId xmlns:a16="http://schemas.microsoft.com/office/drawing/2014/main" id="{2C19AF06-4391-4455-9164-8FDC32632335}"/>
              </a:ext>
            </a:extLst>
          </p:cNvPr>
          <p:cNvSpPr/>
          <p:nvPr/>
        </p:nvSpPr>
        <p:spPr>
          <a:xfrm>
            <a:off x="6783573" y="1479561"/>
            <a:ext cx="367658" cy="1949439"/>
          </a:xfrm>
          <a:prstGeom prst="rightBrace">
            <a:avLst>
              <a:gd name="adj1" fmla="val 8333"/>
              <a:gd name="adj2" fmla="val 51298"/>
            </a:avLst>
          </a:prstGeom>
          <a:ln w="25400">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ln w="0"/>
              <a:solidFill>
                <a:srgbClr val="00823B"/>
              </a:solidFill>
              <a:effectLst>
                <a:outerShdw blurRad="38100" dist="19050" dir="2700000" algn="tl" rotWithShape="0">
                  <a:schemeClr val="dk1">
                    <a:alpha val="40000"/>
                  </a:schemeClr>
                </a:outerShdw>
              </a:effectLst>
            </a:endParaRPr>
          </a:p>
        </p:txBody>
      </p:sp>
      <p:sp>
        <p:nvSpPr>
          <p:cNvPr id="10" name="Прямоугольник 9">
            <a:extLst>
              <a:ext uri="{FF2B5EF4-FFF2-40B4-BE49-F238E27FC236}">
                <a16:creationId xmlns:a16="http://schemas.microsoft.com/office/drawing/2014/main" id="{96DD8326-DB77-414B-83C8-4392CD70DE18}"/>
              </a:ext>
            </a:extLst>
          </p:cNvPr>
          <p:cNvSpPr/>
          <p:nvPr/>
        </p:nvSpPr>
        <p:spPr>
          <a:xfrm>
            <a:off x="359550" y="3556960"/>
            <a:ext cx="11544798" cy="3262432"/>
          </a:xfrm>
          <a:prstGeom prst="rect">
            <a:avLst/>
          </a:prstGeom>
        </p:spPr>
        <p:txBody>
          <a:bodyPr wrap="square">
            <a:spAutoFit/>
          </a:bodyPr>
          <a:lstStyle/>
          <a:p>
            <a:pPr algn="ctr"/>
            <a:r>
              <a:rPr lang="uk-UA" b="1" dirty="0">
                <a:solidFill>
                  <a:srgbClr val="00823B"/>
                </a:solidFill>
                <a:latin typeface="Arial Black" panose="020B0A04020102020204" pitchFamily="34" charset="0"/>
              </a:rPr>
              <a:t>УЧАСНИКАМ РИНКУ, ЯКІ ХОЧУТЬ УНИКНУТИ ПРАВОВИХ КОЛІЗІЙ </a:t>
            </a:r>
          </a:p>
          <a:p>
            <a:pPr algn="ctr"/>
            <a:r>
              <a:rPr lang="uk-UA" b="1" dirty="0">
                <a:solidFill>
                  <a:srgbClr val="00823B"/>
                </a:solidFill>
                <a:latin typeface="Arial Black" panose="020B0A04020102020204" pitchFamily="34" charset="0"/>
              </a:rPr>
              <a:t>ТА ТЕХНІЧНИХ ПРОБЛЕМ ПІСЛЯ ЗАПУСКУ РИНКУ ЗЕМЕЛЬ РЕКОМЕНДУЄМО:</a:t>
            </a:r>
          </a:p>
          <a:p>
            <a:pPr algn="just"/>
            <a:endParaRPr lang="uk-UA" sz="1000" b="1" dirty="0">
              <a:solidFill>
                <a:srgbClr val="00823B"/>
              </a:solidFill>
              <a:latin typeface="+mj-lt"/>
            </a:endParaRPr>
          </a:p>
          <a:p>
            <a:pPr marL="285750" indent="-285750" algn="just">
              <a:buFont typeface="Wingdings" panose="05000000000000000000" pitchFamily="2" charset="2"/>
              <a:buChar char="§"/>
            </a:pPr>
            <a:r>
              <a:rPr lang="uk-UA" sz="2000" b="1" dirty="0">
                <a:solidFill>
                  <a:srgbClr val="00823B"/>
                </a:solidFill>
                <a:latin typeface="+mj-lt"/>
              </a:rPr>
              <a:t>перевірити наявність документів, що посвідчують право на землю, та їх державну реєстрацію</a:t>
            </a:r>
          </a:p>
          <a:p>
            <a:pPr marL="285750" indent="-285750" algn="just">
              <a:buFont typeface="Wingdings" panose="05000000000000000000" pitchFamily="2" charset="2"/>
              <a:buChar char="§"/>
            </a:pPr>
            <a:r>
              <a:rPr lang="uk-UA" sz="2000" b="1" dirty="0">
                <a:solidFill>
                  <a:srgbClr val="00823B"/>
                </a:solidFill>
                <a:latin typeface="+mj-lt"/>
              </a:rPr>
              <a:t>перевірити наявність відомостей про земельну ділянку у Державному земельному кадастрі, у разі відсутності відомостей здійснити заходи для реєстрації земельної ділянки</a:t>
            </a:r>
          </a:p>
          <a:p>
            <a:pPr marL="285750" indent="-285750" algn="just">
              <a:buFont typeface="Wingdings" panose="05000000000000000000" pitchFamily="2" charset="2"/>
              <a:buChar char="§"/>
            </a:pPr>
            <a:r>
              <a:rPr lang="uk-UA" sz="2000" b="1" dirty="0">
                <a:solidFill>
                  <a:srgbClr val="00823B"/>
                </a:solidFill>
                <a:latin typeface="+mj-lt"/>
              </a:rPr>
              <a:t>перевірити наявність відомостей про реєстрацію  права на земельну ділянку в Державному реєстрі речових прав</a:t>
            </a:r>
          </a:p>
          <a:p>
            <a:pPr marL="285750" indent="-285750" algn="just">
              <a:buFont typeface="Wingdings" panose="05000000000000000000" pitchFamily="2" charset="2"/>
              <a:buChar char="§"/>
            </a:pPr>
            <a:r>
              <a:rPr lang="uk-UA" sz="2000" b="1" dirty="0">
                <a:solidFill>
                  <a:srgbClr val="00823B"/>
                </a:solidFill>
                <a:latin typeface="+mj-lt"/>
              </a:rPr>
              <a:t>перевірити земельні ділянки на наявність помилок геометрії (на Публічній кадастровій карті є окремий інформаційний шар «Ділянки з помилками геометрії»), який відображає земельні ділянки, що мають перетини з іншими земельними ділянками</a:t>
            </a:r>
            <a:endParaRPr lang="uk-UA" b="1" dirty="0">
              <a:solidFill>
                <a:srgbClr val="00823B"/>
              </a:solidFill>
              <a:latin typeface="+mj-lt"/>
            </a:endParaRPr>
          </a:p>
        </p:txBody>
      </p:sp>
    </p:spTree>
    <p:extLst>
      <p:ext uri="{BB962C8B-B14F-4D97-AF65-F5344CB8AC3E}">
        <p14:creationId xmlns:p14="http://schemas.microsoft.com/office/powerpoint/2010/main" val="1550173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В Україні спростять оформлення землі"/>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2001" cy="6866607"/>
          </a:xfrm>
          <a:prstGeom prst="rect">
            <a:avLst/>
          </a:prstGeom>
          <a:solidFill>
            <a:schemeClr val="bg1"/>
          </a:solidFill>
          <a:effectLst>
            <a:reflection endPos="0" dist="50800" dir="5400000" sy="-100000" algn="bl" rotWithShape="0"/>
          </a:effectLst>
        </p:spPr>
      </p:pic>
      <p:sp>
        <p:nvSpPr>
          <p:cNvPr id="5" name="Прямоугольник 4"/>
          <p:cNvSpPr/>
          <p:nvPr/>
        </p:nvSpPr>
        <p:spPr>
          <a:xfrm>
            <a:off x="-1" y="0"/>
            <a:ext cx="12192001" cy="6857999"/>
          </a:xfrm>
          <a:prstGeom prst="rect">
            <a:avLst/>
          </a:prstGeom>
          <a:solidFill>
            <a:schemeClr val="bg1">
              <a:alpha val="54000"/>
            </a:schemeClr>
          </a:solidFill>
          <a:ln>
            <a:solidFill>
              <a:schemeClr val="bg1">
                <a:alpha val="23137"/>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a:p>
        </p:txBody>
      </p:sp>
      <p:pic>
        <p:nvPicPr>
          <p:cNvPr id="7" name="Picture 2" descr="Герб Донецької області"/>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095" y="225379"/>
            <a:ext cx="608587" cy="652059"/>
          </a:xfrm>
          <a:prstGeom prst="rect">
            <a:avLst/>
          </a:prstGeom>
          <a:noFill/>
          <a:extLst>
            <a:ext uri="{909E8E84-426E-40DD-AFC4-6F175D3DCCD1}">
              <a14:hiddenFill xmlns:a14="http://schemas.microsoft.com/office/drawing/2010/main">
                <a:solidFill>
                  <a:srgbClr val="FFFFFF"/>
                </a:solidFill>
              </a14:hiddenFill>
            </a:ext>
          </a:extLst>
        </p:spPr>
      </p:pic>
      <p:sp>
        <p:nvSpPr>
          <p:cNvPr id="9" name="Прямоугольник 8"/>
          <p:cNvSpPr/>
          <p:nvPr/>
        </p:nvSpPr>
        <p:spPr>
          <a:xfrm>
            <a:off x="438095" y="2303000"/>
            <a:ext cx="11429227" cy="4247317"/>
          </a:xfrm>
          <a:prstGeom prst="rect">
            <a:avLst/>
          </a:prstGeom>
        </p:spPr>
        <p:txBody>
          <a:bodyPr wrap="square">
            <a:spAutoFit/>
          </a:bodyPr>
          <a:lstStyle/>
          <a:p>
            <a:pPr marL="285750" indent="-285750" algn="just">
              <a:spcAft>
                <a:spcPts val="600"/>
              </a:spcAft>
              <a:buFont typeface="Wingdings" panose="05000000000000000000" pitchFamily="2" charset="2"/>
              <a:buChar char="q"/>
            </a:pPr>
            <a:r>
              <a:rPr lang="uk-UA" sz="2000" dirty="0">
                <a:solidFill>
                  <a:schemeClr val="accent6">
                    <a:lumMod val="50000"/>
                  </a:schemeClr>
                </a:solidFill>
              </a:rPr>
              <a:t>Якщо договір містить умову про його поновлення після закінчення строку, на який його укладено, цей договір поновлюється на такий самий строк і на таких самих умовах. Поновленням договору вважається поновлення договору без вчинення сторонами договору письмового правочину про його поновлення в разі відсутності заяви однієї із сторін про виключення з Державного реєстру речових прав на нерухоме майно відомостей про поновлення договору. Вчинення інших дій сторонами договору для його поновлення не вимагається</a:t>
            </a:r>
          </a:p>
          <a:p>
            <a:pPr marL="285750" indent="-285750" algn="just">
              <a:spcAft>
                <a:spcPts val="600"/>
              </a:spcAft>
              <a:buFont typeface="Wingdings" panose="05000000000000000000" pitchFamily="2" charset="2"/>
              <a:buChar char="q"/>
            </a:pPr>
            <a:r>
              <a:rPr lang="uk-UA" sz="2000" dirty="0">
                <a:solidFill>
                  <a:schemeClr val="accent6">
                    <a:lumMod val="50000"/>
                  </a:schemeClr>
                </a:solidFill>
              </a:rPr>
              <a:t>Сторона договору, яка бажає скористатися правом відмови від поновлення договору не пізніш як за місяць до дати закінчення дії такого договору, подає до Державного реєстру речових прав на нерухоме майно заяву про виключення з цього реєстру відомостей про поновлення договору</a:t>
            </a:r>
          </a:p>
          <a:p>
            <a:pPr marL="285750" indent="-285750" algn="just">
              <a:spcAft>
                <a:spcPts val="600"/>
              </a:spcAft>
              <a:buFont typeface="Wingdings" panose="05000000000000000000" pitchFamily="2" charset="2"/>
              <a:buChar char="q"/>
            </a:pPr>
            <a:r>
              <a:rPr lang="uk-UA" sz="2000" dirty="0">
                <a:solidFill>
                  <a:schemeClr val="accent6">
                    <a:lumMod val="50000"/>
                  </a:schemeClr>
                </a:solidFill>
              </a:rPr>
              <a:t>У разі відсутності заяви про виключення з Державного реєстру речових прав на нерухоме майно відомостей про поновлення договору до дати закінчення дії такого договору після настання відповідної дати закінчення дії договору державна реєстрація речового права продовжується на той самий строк</a:t>
            </a:r>
          </a:p>
        </p:txBody>
      </p:sp>
      <p:sp>
        <p:nvSpPr>
          <p:cNvPr id="2" name="Номер слайда 1">
            <a:extLst>
              <a:ext uri="{FF2B5EF4-FFF2-40B4-BE49-F238E27FC236}">
                <a16:creationId xmlns:a16="http://schemas.microsoft.com/office/drawing/2014/main" id="{496EE983-2F28-4063-85BC-1057E23D7105}"/>
              </a:ext>
            </a:extLst>
          </p:cNvPr>
          <p:cNvSpPr>
            <a:spLocks noGrp="1"/>
          </p:cNvSpPr>
          <p:nvPr>
            <p:ph type="sldNum" sz="quarter" idx="12"/>
          </p:nvPr>
        </p:nvSpPr>
        <p:spPr/>
        <p:txBody>
          <a:bodyPr/>
          <a:lstStyle/>
          <a:p>
            <a:fld id="{5A653ED9-7830-4388-9AE7-A2D1C7938437}" type="slidenum">
              <a:rPr lang="ru-RU" smtClean="0"/>
              <a:t>12</a:t>
            </a:fld>
            <a:endParaRPr lang="ru-RU"/>
          </a:p>
        </p:txBody>
      </p:sp>
      <p:sp>
        <p:nvSpPr>
          <p:cNvPr id="8" name="Прямоугольник 7">
            <a:extLst>
              <a:ext uri="{FF2B5EF4-FFF2-40B4-BE49-F238E27FC236}">
                <a16:creationId xmlns:a16="http://schemas.microsoft.com/office/drawing/2014/main" id="{734C65F1-D40C-46C0-8E51-3F38BA5E000E}"/>
              </a:ext>
            </a:extLst>
          </p:cNvPr>
          <p:cNvSpPr/>
          <p:nvPr/>
        </p:nvSpPr>
        <p:spPr>
          <a:xfrm>
            <a:off x="926941" y="1188886"/>
            <a:ext cx="10338116" cy="677108"/>
          </a:xfrm>
          <a:prstGeom prst="rect">
            <a:avLst/>
          </a:prstGeom>
        </p:spPr>
        <p:txBody>
          <a:bodyPr wrap="square">
            <a:spAutoFit/>
          </a:bodyPr>
          <a:lstStyle/>
          <a:p>
            <a:pPr algn="ctr">
              <a:spcAft>
                <a:spcPts val="600"/>
              </a:spcAft>
            </a:pPr>
            <a:r>
              <a:rPr lang="ru-RU" sz="1900" b="1" dirty="0" err="1">
                <a:solidFill>
                  <a:srgbClr val="00823B"/>
                </a:solidFill>
                <a:latin typeface="Arial Black" panose="020B0A04020102020204" pitchFamily="34" charset="0"/>
              </a:rPr>
              <a:t>Положення</a:t>
            </a:r>
            <a:r>
              <a:rPr lang="ru-RU" sz="1900" b="1" dirty="0">
                <a:solidFill>
                  <a:srgbClr val="00823B"/>
                </a:solidFill>
                <a:latin typeface="Arial Black" panose="020B0A04020102020204" pitchFamily="34" charset="0"/>
              </a:rPr>
              <a:t> Закону </a:t>
            </a:r>
            <a:r>
              <a:rPr lang="uk-UA" sz="1900" b="1" dirty="0">
                <a:solidFill>
                  <a:srgbClr val="00823B"/>
                </a:solidFill>
                <a:latin typeface="Arial Black" panose="020B0A04020102020204" pitchFamily="34" charset="0"/>
              </a:rPr>
              <a:t>України</a:t>
            </a:r>
            <a:r>
              <a:rPr lang="ru-RU" sz="1900" b="1" dirty="0">
                <a:solidFill>
                  <a:srgbClr val="00823B"/>
                </a:solidFill>
                <a:latin typeface="Arial Black" panose="020B0A04020102020204" pitchFamily="34" charset="0"/>
              </a:rPr>
              <a:t> </a:t>
            </a:r>
            <a:r>
              <a:rPr lang="ru-RU" sz="1900" b="1" dirty="0" err="1">
                <a:solidFill>
                  <a:srgbClr val="00823B"/>
                </a:solidFill>
                <a:latin typeface="Arial Black" panose="020B0A04020102020204" pitchFamily="34" charset="0"/>
              </a:rPr>
              <a:t>від</a:t>
            </a:r>
            <a:r>
              <a:rPr lang="ru-RU" sz="1900" b="1" dirty="0">
                <a:solidFill>
                  <a:srgbClr val="00823B"/>
                </a:solidFill>
                <a:latin typeface="Arial Black" panose="020B0A04020102020204" pitchFamily="34" charset="0"/>
              </a:rPr>
              <a:t> 05.12.2019 </a:t>
            </a:r>
            <a:r>
              <a:rPr lang="en-US" sz="1900" b="1" dirty="0">
                <a:solidFill>
                  <a:srgbClr val="00823B"/>
                </a:solidFill>
                <a:latin typeface="Arial Black" panose="020B0A04020102020204" pitchFamily="34" charset="0"/>
              </a:rPr>
              <a:t>№ 340-IX</a:t>
            </a:r>
            <a:r>
              <a:rPr lang="uk-UA" sz="1900" b="1" dirty="0">
                <a:solidFill>
                  <a:srgbClr val="00823B"/>
                </a:solidFill>
                <a:latin typeface="Arial Black" panose="020B0A04020102020204" pitchFamily="34" charset="0"/>
              </a:rPr>
              <a:t> «</a:t>
            </a:r>
            <a:r>
              <a:rPr lang="ru-RU" sz="1900" b="1" dirty="0">
                <a:solidFill>
                  <a:srgbClr val="00823B"/>
                </a:solidFill>
                <a:latin typeface="Arial Black" panose="020B0A04020102020204" pitchFamily="34" charset="0"/>
              </a:rPr>
              <a:t>Про внесення змін до деяких </a:t>
            </a:r>
            <a:r>
              <a:rPr lang="ru-RU" sz="1900" b="1" dirty="0" err="1">
                <a:solidFill>
                  <a:srgbClr val="00823B"/>
                </a:solidFill>
                <a:latin typeface="Arial Black" panose="020B0A04020102020204" pitchFamily="34" charset="0"/>
              </a:rPr>
              <a:t>законодавчих</a:t>
            </a:r>
            <a:r>
              <a:rPr lang="ru-RU" sz="1900" b="1" dirty="0">
                <a:solidFill>
                  <a:srgbClr val="00823B"/>
                </a:solidFill>
                <a:latin typeface="Arial Black" panose="020B0A04020102020204" pitchFamily="34" charset="0"/>
              </a:rPr>
              <a:t> актів </a:t>
            </a:r>
            <a:r>
              <a:rPr lang="ru-RU" sz="1900" b="1" dirty="0" err="1">
                <a:solidFill>
                  <a:srgbClr val="00823B"/>
                </a:solidFill>
                <a:latin typeface="Arial Black" panose="020B0A04020102020204" pitchFamily="34" charset="0"/>
              </a:rPr>
              <a:t>України</a:t>
            </a:r>
            <a:r>
              <a:rPr lang="ru-RU" sz="1900" b="1" dirty="0">
                <a:solidFill>
                  <a:srgbClr val="00823B"/>
                </a:solidFill>
                <a:latin typeface="Arial Black" panose="020B0A04020102020204" pitchFamily="34" charset="0"/>
              </a:rPr>
              <a:t> </a:t>
            </a:r>
            <a:r>
              <a:rPr lang="ru-RU" sz="1900" b="1" dirty="0" err="1">
                <a:solidFill>
                  <a:srgbClr val="00823B"/>
                </a:solidFill>
                <a:latin typeface="Arial Black" panose="020B0A04020102020204" pitchFamily="34" charset="0"/>
              </a:rPr>
              <a:t>щодо</a:t>
            </a:r>
            <a:r>
              <a:rPr lang="ru-RU" sz="1900" b="1" dirty="0">
                <a:solidFill>
                  <a:srgbClr val="00823B"/>
                </a:solidFill>
                <a:latin typeface="Arial Black" panose="020B0A04020102020204" pitchFamily="34" charset="0"/>
              </a:rPr>
              <a:t> </a:t>
            </a:r>
            <a:r>
              <a:rPr lang="ru-RU" sz="1900" b="1" dirty="0" err="1">
                <a:solidFill>
                  <a:srgbClr val="00823B"/>
                </a:solidFill>
                <a:latin typeface="Arial Black" panose="020B0A04020102020204" pitchFamily="34" charset="0"/>
              </a:rPr>
              <a:t>протидії</a:t>
            </a:r>
            <a:r>
              <a:rPr lang="ru-RU" sz="1900" b="1" dirty="0">
                <a:solidFill>
                  <a:srgbClr val="00823B"/>
                </a:solidFill>
                <a:latin typeface="Arial Black" panose="020B0A04020102020204" pitchFamily="34" charset="0"/>
              </a:rPr>
              <a:t> рейдерству</a:t>
            </a:r>
            <a:r>
              <a:rPr lang="uk-UA" sz="1900" b="1" dirty="0">
                <a:solidFill>
                  <a:srgbClr val="00823B"/>
                </a:solidFill>
                <a:latin typeface="Arial Black" panose="020B0A04020102020204" pitchFamily="34" charset="0"/>
              </a:rPr>
              <a:t>»</a:t>
            </a:r>
          </a:p>
        </p:txBody>
      </p:sp>
      <p:sp>
        <p:nvSpPr>
          <p:cNvPr id="10" name="Заголовок 1">
            <a:extLst>
              <a:ext uri="{FF2B5EF4-FFF2-40B4-BE49-F238E27FC236}">
                <a16:creationId xmlns:a16="http://schemas.microsoft.com/office/drawing/2014/main" id="{375424B5-4CB4-4DE6-AF4A-445036BC0432}"/>
              </a:ext>
            </a:extLst>
          </p:cNvPr>
          <p:cNvSpPr txBox="1">
            <a:spLocks/>
          </p:cNvSpPr>
          <p:nvPr/>
        </p:nvSpPr>
        <p:spPr>
          <a:xfrm>
            <a:off x="1046682" y="292462"/>
            <a:ext cx="4450351" cy="5892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uk-UA" sz="1200" b="1" dirty="0">
              <a:solidFill>
                <a:srgbClr val="00823B"/>
              </a:solidFill>
            </a:endParaRPr>
          </a:p>
          <a:p>
            <a:r>
              <a:rPr lang="uk-UA" sz="1200" b="1" dirty="0">
                <a:solidFill>
                  <a:srgbClr val="00823B"/>
                </a:solidFill>
              </a:rPr>
              <a:t>Департамент агропромислового розвитку та земельних відносин Донецької обласної державної адміністрації</a:t>
            </a:r>
            <a:endParaRPr lang="ru-RU" sz="1200" b="1" dirty="0">
              <a:solidFill>
                <a:srgbClr val="00823B"/>
              </a:solidFill>
            </a:endParaRPr>
          </a:p>
        </p:txBody>
      </p:sp>
    </p:spTree>
    <p:extLst>
      <p:ext uri="{BB962C8B-B14F-4D97-AF65-F5344CB8AC3E}">
        <p14:creationId xmlns:p14="http://schemas.microsoft.com/office/powerpoint/2010/main" val="29885688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В Україні спростять оформлення землі"/>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2001" cy="6866607"/>
          </a:xfrm>
          <a:prstGeom prst="rect">
            <a:avLst/>
          </a:prstGeom>
          <a:solidFill>
            <a:schemeClr val="bg1"/>
          </a:solidFill>
          <a:effectLst>
            <a:reflection endPos="0" dist="50800" dir="5400000" sy="-100000" algn="bl" rotWithShape="0"/>
          </a:effectLst>
        </p:spPr>
      </p:pic>
      <p:sp>
        <p:nvSpPr>
          <p:cNvPr id="5" name="Прямоугольник 4"/>
          <p:cNvSpPr/>
          <p:nvPr/>
        </p:nvSpPr>
        <p:spPr>
          <a:xfrm>
            <a:off x="-1" y="0"/>
            <a:ext cx="12192001" cy="6857999"/>
          </a:xfrm>
          <a:prstGeom prst="rect">
            <a:avLst/>
          </a:prstGeom>
          <a:solidFill>
            <a:schemeClr val="bg1">
              <a:alpha val="54000"/>
            </a:schemeClr>
          </a:solidFill>
          <a:ln>
            <a:solidFill>
              <a:schemeClr val="bg1">
                <a:alpha val="23137"/>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a:p>
        </p:txBody>
      </p:sp>
      <p:pic>
        <p:nvPicPr>
          <p:cNvPr id="7" name="Picture 2" descr="Герб Донецької області"/>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095" y="225379"/>
            <a:ext cx="608587" cy="652059"/>
          </a:xfrm>
          <a:prstGeom prst="rect">
            <a:avLst/>
          </a:prstGeom>
          <a:noFill/>
          <a:extLst>
            <a:ext uri="{909E8E84-426E-40DD-AFC4-6F175D3DCCD1}">
              <a14:hiddenFill xmlns:a14="http://schemas.microsoft.com/office/drawing/2010/main">
                <a:solidFill>
                  <a:srgbClr val="FFFFFF"/>
                </a:solidFill>
              </a14:hiddenFill>
            </a:ext>
          </a:extLst>
        </p:spPr>
      </p:pic>
      <p:sp>
        <p:nvSpPr>
          <p:cNvPr id="9" name="Прямоугольник 8"/>
          <p:cNvSpPr/>
          <p:nvPr/>
        </p:nvSpPr>
        <p:spPr>
          <a:xfrm>
            <a:off x="438095" y="2234913"/>
            <a:ext cx="11429227" cy="4401205"/>
          </a:xfrm>
          <a:prstGeom prst="rect">
            <a:avLst/>
          </a:prstGeom>
        </p:spPr>
        <p:txBody>
          <a:bodyPr wrap="square">
            <a:spAutoFit/>
          </a:bodyPr>
          <a:lstStyle/>
          <a:p>
            <a:pPr marL="342900" indent="-342900" algn="just">
              <a:buFont typeface="Wingdings" panose="05000000000000000000" pitchFamily="2" charset="2"/>
              <a:buChar char="q"/>
            </a:pPr>
            <a:r>
              <a:rPr lang="uk-UA" sz="2000" dirty="0">
                <a:solidFill>
                  <a:schemeClr val="accent6">
                    <a:lumMod val="50000"/>
                  </a:schemeClr>
                </a:solidFill>
              </a:rPr>
              <a:t>Якщо строк дії договору оренди землі, що не містить умови про його поновлення, закінчився у день або після смерті орендодавця, договір за заявою орендаря поновлюється на той самий строк і на тих самих умовах до моменту державної реєстрації права власності спадкоємця на земельну ділянку або державної реєстрації права власності на таку земельну ділянку за рішенням суду про визнання спадщини </a:t>
            </a:r>
            <a:r>
              <a:rPr lang="uk-UA" sz="2000" dirty="0" err="1">
                <a:solidFill>
                  <a:schemeClr val="accent6">
                    <a:lumMod val="50000"/>
                  </a:schemeClr>
                </a:solidFill>
              </a:rPr>
              <a:t>відумерлою</a:t>
            </a:r>
            <a:r>
              <a:rPr lang="uk-UA" sz="2000" dirty="0">
                <a:solidFill>
                  <a:schemeClr val="accent6">
                    <a:lumMod val="50000"/>
                  </a:schemeClr>
                </a:solidFill>
              </a:rPr>
              <a:t>. Зазначена заява має бути подана до Державного реєстру речових прав на нерухоме майно протягом одного місяця з дня, коли орендарю стало відомо про смерть орендодавця.</a:t>
            </a:r>
          </a:p>
          <a:p>
            <a:pPr marL="342900" indent="-342900" algn="just">
              <a:buFont typeface="Wingdings" panose="05000000000000000000" pitchFamily="2" charset="2"/>
              <a:buChar char="q"/>
            </a:pPr>
            <a:endParaRPr lang="uk-UA" sz="1000" dirty="0">
              <a:solidFill>
                <a:schemeClr val="accent6">
                  <a:lumMod val="50000"/>
                </a:schemeClr>
              </a:solidFill>
            </a:endParaRPr>
          </a:p>
          <a:p>
            <a:pPr marL="342900" indent="-342900" algn="just">
              <a:buFont typeface="Wingdings" panose="05000000000000000000" pitchFamily="2" charset="2"/>
              <a:buChar char="q"/>
            </a:pPr>
            <a:r>
              <a:rPr lang="uk-UA" sz="2000" dirty="0">
                <a:solidFill>
                  <a:schemeClr val="accent6">
                    <a:lumMod val="50000"/>
                  </a:schemeClr>
                </a:solidFill>
              </a:rPr>
              <a:t>За рахунок коштів Державного бюджету України фінансується розробка технічної документації із землеустрою щодо встановлення (відновлення) меж земельної ділянки в натурі (на місцевості) щодо земельних ділянок усіх форм власності, сформованих до 2004 року, відомості про які не внесені до Державного земельного кадастру, а також земельних ділянок усіх форм власності, речові права на які (документи, що посвідчують права на них) зареєстровано до 1 січня 2013 року, але відомості про які не внесені до Державного земельного кадастру.</a:t>
            </a:r>
          </a:p>
        </p:txBody>
      </p:sp>
      <p:sp>
        <p:nvSpPr>
          <p:cNvPr id="2" name="Номер слайда 1">
            <a:extLst>
              <a:ext uri="{FF2B5EF4-FFF2-40B4-BE49-F238E27FC236}">
                <a16:creationId xmlns:a16="http://schemas.microsoft.com/office/drawing/2014/main" id="{496EE983-2F28-4063-85BC-1057E23D7105}"/>
              </a:ext>
            </a:extLst>
          </p:cNvPr>
          <p:cNvSpPr>
            <a:spLocks noGrp="1"/>
          </p:cNvSpPr>
          <p:nvPr>
            <p:ph type="sldNum" sz="quarter" idx="12"/>
          </p:nvPr>
        </p:nvSpPr>
        <p:spPr/>
        <p:txBody>
          <a:bodyPr/>
          <a:lstStyle/>
          <a:p>
            <a:fld id="{5A653ED9-7830-4388-9AE7-A2D1C7938437}" type="slidenum">
              <a:rPr lang="ru-RU" smtClean="0"/>
              <a:t>13</a:t>
            </a:fld>
            <a:endParaRPr lang="ru-RU"/>
          </a:p>
        </p:txBody>
      </p:sp>
      <p:sp>
        <p:nvSpPr>
          <p:cNvPr id="8" name="Прямоугольник 7">
            <a:extLst>
              <a:ext uri="{FF2B5EF4-FFF2-40B4-BE49-F238E27FC236}">
                <a16:creationId xmlns:a16="http://schemas.microsoft.com/office/drawing/2014/main" id="{734C65F1-D40C-46C0-8E51-3F38BA5E000E}"/>
              </a:ext>
            </a:extLst>
          </p:cNvPr>
          <p:cNvSpPr/>
          <p:nvPr/>
        </p:nvSpPr>
        <p:spPr>
          <a:xfrm>
            <a:off x="926941" y="1186232"/>
            <a:ext cx="10338116" cy="677108"/>
          </a:xfrm>
          <a:prstGeom prst="rect">
            <a:avLst/>
          </a:prstGeom>
        </p:spPr>
        <p:txBody>
          <a:bodyPr wrap="square">
            <a:spAutoFit/>
          </a:bodyPr>
          <a:lstStyle/>
          <a:p>
            <a:pPr algn="ctr">
              <a:spcAft>
                <a:spcPts val="600"/>
              </a:spcAft>
            </a:pPr>
            <a:r>
              <a:rPr lang="ru-RU" sz="1900" b="1" dirty="0" err="1">
                <a:solidFill>
                  <a:srgbClr val="00823B"/>
                </a:solidFill>
                <a:latin typeface="Arial Black" panose="020B0A04020102020204" pitchFamily="34" charset="0"/>
              </a:rPr>
              <a:t>Положення</a:t>
            </a:r>
            <a:r>
              <a:rPr lang="ru-RU" sz="1900" b="1" dirty="0">
                <a:solidFill>
                  <a:srgbClr val="00823B"/>
                </a:solidFill>
                <a:latin typeface="Arial Black" panose="020B0A04020102020204" pitchFamily="34" charset="0"/>
              </a:rPr>
              <a:t> Закону </a:t>
            </a:r>
            <a:r>
              <a:rPr lang="uk-UA" sz="1900" b="1" dirty="0">
                <a:solidFill>
                  <a:srgbClr val="00823B"/>
                </a:solidFill>
                <a:latin typeface="Arial Black" panose="020B0A04020102020204" pitchFamily="34" charset="0"/>
              </a:rPr>
              <a:t>України</a:t>
            </a:r>
            <a:r>
              <a:rPr lang="ru-RU" sz="1900" b="1" dirty="0">
                <a:solidFill>
                  <a:srgbClr val="00823B"/>
                </a:solidFill>
                <a:latin typeface="Arial Black" panose="020B0A04020102020204" pitchFamily="34" charset="0"/>
              </a:rPr>
              <a:t> </a:t>
            </a:r>
            <a:r>
              <a:rPr lang="ru-RU" sz="1900" b="1" dirty="0" err="1">
                <a:solidFill>
                  <a:srgbClr val="00823B"/>
                </a:solidFill>
                <a:latin typeface="Arial Black" panose="020B0A04020102020204" pitchFamily="34" charset="0"/>
              </a:rPr>
              <a:t>від</a:t>
            </a:r>
            <a:r>
              <a:rPr lang="ru-RU" sz="1900" b="1" dirty="0">
                <a:solidFill>
                  <a:srgbClr val="00823B"/>
                </a:solidFill>
                <a:latin typeface="Arial Black" panose="020B0A04020102020204" pitchFamily="34" charset="0"/>
              </a:rPr>
              <a:t> 05.12.2019 </a:t>
            </a:r>
            <a:r>
              <a:rPr lang="en-US" sz="1900" b="1" dirty="0">
                <a:solidFill>
                  <a:srgbClr val="00823B"/>
                </a:solidFill>
                <a:latin typeface="Arial Black" panose="020B0A04020102020204" pitchFamily="34" charset="0"/>
              </a:rPr>
              <a:t>№ 340-IX</a:t>
            </a:r>
            <a:r>
              <a:rPr lang="uk-UA" sz="1900" b="1" dirty="0">
                <a:solidFill>
                  <a:srgbClr val="00823B"/>
                </a:solidFill>
                <a:latin typeface="Arial Black" panose="020B0A04020102020204" pitchFamily="34" charset="0"/>
              </a:rPr>
              <a:t> «</a:t>
            </a:r>
            <a:r>
              <a:rPr lang="ru-RU" sz="1900" b="1" dirty="0">
                <a:solidFill>
                  <a:srgbClr val="00823B"/>
                </a:solidFill>
                <a:latin typeface="Arial Black" panose="020B0A04020102020204" pitchFamily="34" charset="0"/>
              </a:rPr>
              <a:t>Про внесення змін до деяких </a:t>
            </a:r>
            <a:r>
              <a:rPr lang="ru-RU" sz="1900" b="1" dirty="0" err="1">
                <a:solidFill>
                  <a:srgbClr val="00823B"/>
                </a:solidFill>
                <a:latin typeface="Arial Black" panose="020B0A04020102020204" pitchFamily="34" charset="0"/>
              </a:rPr>
              <a:t>законодавчих</a:t>
            </a:r>
            <a:r>
              <a:rPr lang="ru-RU" sz="1900" b="1" dirty="0">
                <a:solidFill>
                  <a:srgbClr val="00823B"/>
                </a:solidFill>
                <a:latin typeface="Arial Black" panose="020B0A04020102020204" pitchFamily="34" charset="0"/>
              </a:rPr>
              <a:t> актів </a:t>
            </a:r>
            <a:r>
              <a:rPr lang="ru-RU" sz="1900" b="1" dirty="0" err="1">
                <a:solidFill>
                  <a:srgbClr val="00823B"/>
                </a:solidFill>
                <a:latin typeface="Arial Black" panose="020B0A04020102020204" pitchFamily="34" charset="0"/>
              </a:rPr>
              <a:t>України</a:t>
            </a:r>
            <a:r>
              <a:rPr lang="ru-RU" sz="1900" b="1" dirty="0">
                <a:solidFill>
                  <a:srgbClr val="00823B"/>
                </a:solidFill>
                <a:latin typeface="Arial Black" panose="020B0A04020102020204" pitchFamily="34" charset="0"/>
              </a:rPr>
              <a:t> </a:t>
            </a:r>
            <a:r>
              <a:rPr lang="ru-RU" sz="1900" b="1" dirty="0" err="1">
                <a:solidFill>
                  <a:srgbClr val="00823B"/>
                </a:solidFill>
                <a:latin typeface="Arial Black" panose="020B0A04020102020204" pitchFamily="34" charset="0"/>
              </a:rPr>
              <a:t>щодо</a:t>
            </a:r>
            <a:r>
              <a:rPr lang="ru-RU" sz="1900" b="1" dirty="0">
                <a:solidFill>
                  <a:srgbClr val="00823B"/>
                </a:solidFill>
                <a:latin typeface="Arial Black" panose="020B0A04020102020204" pitchFamily="34" charset="0"/>
              </a:rPr>
              <a:t> </a:t>
            </a:r>
            <a:r>
              <a:rPr lang="ru-RU" sz="1900" b="1" dirty="0" err="1">
                <a:solidFill>
                  <a:srgbClr val="00823B"/>
                </a:solidFill>
                <a:latin typeface="Arial Black" panose="020B0A04020102020204" pitchFamily="34" charset="0"/>
              </a:rPr>
              <a:t>протидії</a:t>
            </a:r>
            <a:r>
              <a:rPr lang="ru-RU" sz="1900" b="1" dirty="0">
                <a:solidFill>
                  <a:srgbClr val="00823B"/>
                </a:solidFill>
                <a:latin typeface="Arial Black" panose="020B0A04020102020204" pitchFamily="34" charset="0"/>
              </a:rPr>
              <a:t> рейдерству</a:t>
            </a:r>
            <a:r>
              <a:rPr lang="uk-UA" sz="1900" b="1" dirty="0">
                <a:solidFill>
                  <a:srgbClr val="00823B"/>
                </a:solidFill>
                <a:latin typeface="Arial Black" panose="020B0A04020102020204" pitchFamily="34" charset="0"/>
              </a:rPr>
              <a:t>»</a:t>
            </a:r>
          </a:p>
        </p:txBody>
      </p:sp>
      <p:sp>
        <p:nvSpPr>
          <p:cNvPr id="10" name="Заголовок 1">
            <a:extLst>
              <a:ext uri="{FF2B5EF4-FFF2-40B4-BE49-F238E27FC236}">
                <a16:creationId xmlns:a16="http://schemas.microsoft.com/office/drawing/2014/main" id="{A43310AB-85A3-49B1-8A81-0304F5A5420D}"/>
              </a:ext>
            </a:extLst>
          </p:cNvPr>
          <p:cNvSpPr txBox="1">
            <a:spLocks/>
          </p:cNvSpPr>
          <p:nvPr/>
        </p:nvSpPr>
        <p:spPr>
          <a:xfrm>
            <a:off x="1046682" y="288158"/>
            <a:ext cx="4450351" cy="5892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uk-UA" sz="1200" b="1" dirty="0">
              <a:solidFill>
                <a:srgbClr val="00823B"/>
              </a:solidFill>
            </a:endParaRPr>
          </a:p>
          <a:p>
            <a:r>
              <a:rPr lang="uk-UA" sz="1200" b="1" dirty="0">
                <a:solidFill>
                  <a:srgbClr val="00823B"/>
                </a:solidFill>
              </a:rPr>
              <a:t>Департамент агропромислового розвитку та земельних відносин Донецької обласної державної адміністрації</a:t>
            </a:r>
            <a:endParaRPr lang="ru-RU" sz="1200" b="1" dirty="0">
              <a:solidFill>
                <a:srgbClr val="00823B"/>
              </a:solidFill>
            </a:endParaRPr>
          </a:p>
        </p:txBody>
      </p:sp>
    </p:spTree>
    <p:extLst>
      <p:ext uri="{BB962C8B-B14F-4D97-AF65-F5344CB8AC3E}">
        <p14:creationId xmlns:p14="http://schemas.microsoft.com/office/powerpoint/2010/main" val="42062533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В Україні спростять оформлення землі"/>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2001" cy="6866607"/>
          </a:xfrm>
          <a:prstGeom prst="rect">
            <a:avLst/>
          </a:prstGeom>
          <a:solidFill>
            <a:schemeClr val="bg1"/>
          </a:solidFill>
          <a:effectLst>
            <a:reflection endPos="0" dist="50800" dir="5400000" sy="-100000" algn="bl" rotWithShape="0"/>
          </a:effectLst>
        </p:spPr>
      </p:pic>
      <p:sp>
        <p:nvSpPr>
          <p:cNvPr id="15" name="Прямоугольник 14">
            <a:extLst>
              <a:ext uri="{FF2B5EF4-FFF2-40B4-BE49-F238E27FC236}">
                <a16:creationId xmlns:a16="http://schemas.microsoft.com/office/drawing/2014/main" id="{D0F2303F-17C8-4236-B88D-4793117CCB88}"/>
              </a:ext>
            </a:extLst>
          </p:cNvPr>
          <p:cNvSpPr/>
          <p:nvPr/>
        </p:nvSpPr>
        <p:spPr>
          <a:xfrm>
            <a:off x="-1" y="0"/>
            <a:ext cx="12192001" cy="6857999"/>
          </a:xfrm>
          <a:prstGeom prst="rect">
            <a:avLst/>
          </a:prstGeom>
          <a:solidFill>
            <a:schemeClr val="bg1">
              <a:alpha val="54000"/>
            </a:schemeClr>
          </a:solidFill>
          <a:ln>
            <a:solidFill>
              <a:schemeClr val="bg1">
                <a:alpha val="23137"/>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a:p>
        </p:txBody>
      </p:sp>
      <p:pic>
        <p:nvPicPr>
          <p:cNvPr id="7" name="Picture 2" descr="Герб Донецької області"/>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095" y="225379"/>
            <a:ext cx="608587" cy="652059"/>
          </a:xfrm>
          <a:prstGeom prst="rect">
            <a:avLst/>
          </a:prstGeom>
          <a:noFill/>
          <a:extLst>
            <a:ext uri="{909E8E84-426E-40DD-AFC4-6F175D3DCCD1}">
              <a14:hiddenFill xmlns:a14="http://schemas.microsoft.com/office/drawing/2010/main">
                <a:solidFill>
                  <a:srgbClr val="FFFFFF"/>
                </a:solidFill>
              </a14:hiddenFill>
            </a:ext>
          </a:extLst>
        </p:spPr>
      </p:pic>
      <p:sp>
        <p:nvSpPr>
          <p:cNvPr id="9" name="Прямоугольник 8"/>
          <p:cNvSpPr/>
          <p:nvPr/>
        </p:nvSpPr>
        <p:spPr>
          <a:xfrm>
            <a:off x="304290" y="1817708"/>
            <a:ext cx="11429227" cy="1631216"/>
          </a:xfrm>
          <a:prstGeom prst="rect">
            <a:avLst/>
          </a:prstGeom>
        </p:spPr>
        <p:txBody>
          <a:bodyPr wrap="square">
            <a:spAutoFit/>
          </a:bodyPr>
          <a:lstStyle/>
          <a:p>
            <a:pPr marL="285750" indent="-285750" algn="just">
              <a:buFont typeface="Wingdings" panose="05000000000000000000" pitchFamily="2" charset="2"/>
              <a:buChar char="q"/>
            </a:pPr>
            <a:r>
              <a:rPr lang="uk-UA" sz="2000" dirty="0">
                <a:solidFill>
                  <a:schemeClr val="accent6">
                    <a:lumMod val="50000"/>
                  </a:schemeClr>
                </a:solidFill>
              </a:rPr>
              <a:t>Національна інфраструктура геопросторових даних - взаємопов’язана сукупність організаційної структури, технічних і програмних засобів, базових та тематичних наборів геопросторових даних, метаданих, сервісів, технічних регламентів, стандартів, технічних специфікацій, необхідних для виробництва, оновлення, оброблення, зберігання, оприлюднення, використання геопросторових даних та метаданих, іншої діяльності з такими даними</a:t>
            </a:r>
          </a:p>
        </p:txBody>
      </p:sp>
      <p:sp>
        <p:nvSpPr>
          <p:cNvPr id="2" name="Номер слайда 1">
            <a:extLst>
              <a:ext uri="{FF2B5EF4-FFF2-40B4-BE49-F238E27FC236}">
                <a16:creationId xmlns:a16="http://schemas.microsoft.com/office/drawing/2014/main" id="{4CEE490F-4ED0-47EB-9D6B-918D77C10F4D}"/>
              </a:ext>
            </a:extLst>
          </p:cNvPr>
          <p:cNvSpPr>
            <a:spLocks noGrp="1"/>
          </p:cNvSpPr>
          <p:nvPr>
            <p:ph type="sldNum" sz="quarter" idx="12"/>
          </p:nvPr>
        </p:nvSpPr>
        <p:spPr/>
        <p:txBody>
          <a:bodyPr/>
          <a:lstStyle/>
          <a:p>
            <a:fld id="{5A653ED9-7830-4388-9AE7-A2D1C7938437}" type="slidenum">
              <a:rPr lang="ru-RU" smtClean="0"/>
              <a:t>14</a:t>
            </a:fld>
            <a:endParaRPr lang="ru-RU"/>
          </a:p>
        </p:txBody>
      </p:sp>
      <p:sp>
        <p:nvSpPr>
          <p:cNvPr id="8" name="Прямоугольник 7">
            <a:extLst>
              <a:ext uri="{FF2B5EF4-FFF2-40B4-BE49-F238E27FC236}">
                <a16:creationId xmlns:a16="http://schemas.microsoft.com/office/drawing/2014/main" id="{BAD923C6-2A00-46E0-837E-C4F1749E62AC}"/>
              </a:ext>
            </a:extLst>
          </p:cNvPr>
          <p:cNvSpPr/>
          <p:nvPr/>
        </p:nvSpPr>
        <p:spPr>
          <a:xfrm>
            <a:off x="926941" y="994342"/>
            <a:ext cx="10338116" cy="754053"/>
          </a:xfrm>
          <a:prstGeom prst="rect">
            <a:avLst/>
          </a:prstGeom>
        </p:spPr>
        <p:txBody>
          <a:bodyPr wrap="square">
            <a:spAutoFit/>
          </a:bodyPr>
          <a:lstStyle/>
          <a:p>
            <a:pPr algn="ctr">
              <a:spcAft>
                <a:spcPts val="600"/>
              </a:spcAft>
            </a:pPr>
            <a:r>
              <a:rPr lang="ru-RU" sz="1900" b="1" dirty="0" err="1">
                <a:solidFill>
                  <a:srgbClr val="00823B"/>
                </a:solidFill>
                <a:latin typeface="Arial Black" panose="020B0A04020102020204" pitchFamily="34" charset="0"/>
              </a:rPr>
              <a:t>Положення</a:t>
            </a:r>
            <a:r>
              <a:rPr lang="ru-RU" sz="1900" b="1" dirty="0">
                <a:solidFill>
                  <a:srgbClr val="00823B"/>
                </a:solidFill>
                <a:latin typeface="Arial Black" panose="020B0A04020102020204" pitchFamily="34" charset="0"/>
              </a:rPr>
              <a:t> Закону </a:t>
            </a:r>
            <a:r>
              <a:rPr lang="uk-UA" sz="1900" b="1" dirty="0">
                <a:solidFill>
                  <a:srgbClr val="00823B"/>
                </a:solidFill>
                <a:latin typeface="Arial Black" panose="020B0A04020102020204" pitchFamily="34" charset="0"/>
              </a:rPr>
              <a:t>України</a:t>
            </a:r>
            <a:r>
              <a:rPr lang="ru-RU" sz="1900" b="1" dirty="0">
                <a:solidFill>
                  <a:srgbClr val="00823B"/>
                </a:solidFill>
                <a:latin typeface="Arial Black" panose="020B0A04020102020204" pitchFamily="34" charset="0"/>
              </a:rPr>
              <a:t> </a:t>
            </a:r>
            <a:r>
              <a:rPr lang="ru-RU" sz="1900" b="1" dirty="0" err="1">
                <a:solidFill>
                  <a:srgbClr val="00823B"/>
                </a:solidFill>
                <a:latin typeface="Arial Black" panose="020B0A04020102020204" pitchFamily="34" charset="0"/>
              </a:rPr>
              <a:t>від</a:t>
            </a:r>
            <a:r>
              <a:rPr lang="ru-RU" sz="1900" b="1" dirty="0">
                <a:solidFill>
                  <a:srgbClr val="00823B"/>
                </a:solidFill>
                <a:latin typeface="Arial Black" panose="020B0A04020102020204" pitchFamily="34" charset="0"/>
              </a:rPr>
              <a:t> 13.04.2020 </a:t>
            </a:r>
            <a:r>
              <a:rPr lang="en-US" sz="1900" b="1" dirty="0">
                <a:solidFill>
                  <a:srgbClr val="00823B"/>
                </a:solidFill>
                <a:latin typeface="Arial Black" panose="020B0A04020102020204" pitchFamily="34" charset="0"/>
              </a:rPr>
              <a:t>№ 554-IX</a:t>
            </a:r>
            <a:r>
              <a:rPr lang="ru-RU" sz="1900" b="1" dirty="0">
                <a:solidFill>
                  <a:srgbClr val="00823B"/>
                </a:solidFill>
                <a:latin typeface="Arial Black" panose="020B0A04020102020204" pitchFamily="34" charset="0"/>
              </a:rPr>
              <a:t> </a:t>
            </a:r>
          </a:p>
          <a:p>
            <a:pPr algn="ctr">
              <a:spcAft>
                <a:spcPts val="600"/>
              </a:spcAft>
            </a:pPr>
            <a:r>
              <a:rPr lang="ru-RU" sz="1900" b="1" dirty="0">
                <a:solidFill>
                  <a:srgbClr val="00823B"/>
                </a:solidFill>
                <a:latin typeface="Arial Black" panose="020B0A04020102020204" pitchFamily="34" charset="0"/>
              </a:rPr>
              <a:t>«Про </a:t>
            </a:r>
            <a:r>
              <a:rPr lang="ru-RU" sz="1900" b="1" dirty="0" err="1">
                <a:solidFill>
                  <a:srgbClr val="00823B"/>
                </a:solidFill>
                <a:latin typeface="Arial Black" panose="020B0A04020102020204" pitchFamily="34" charset="0"/>
              </a:rPr>
              <a:t>національну</a:t>
            </a:r>
            <a:r>
              <a:rPr lang="ru-RU" sz="1900" b="1" dirty="0">
                <a:solidFill>
                  <a:srgbClr val="00823B"/>
                </a:solidFill>
                <a:latin typeface="Arial Black" panose="020B0A04020102020204" pitchFamily="34" charset="0"/>
              </a:rPr>
              <a:t> </a:t>
            </a:r>
            <a:r>
              <a:rPr lang="ru-RU" sz="1900" b="1" dirty="0" err="1">
                <a:solidFill>
                  <a:srgbClr val="00823B"/>
                </a:solidFill>
                <a:latin typeface="Arial Black" panose="020B0A04020102020204" pitchFamily="34" charset="0"/>
              </a:rPr>
              <a:t>інфраструктуру</a:t>
            </a:r>
            <a:r>
              <a:rPr lang="ru-RU" sz="1900" b="1" dirty="0">
                <a:solidFill>
                  <a:srgbClr val="00823B"/>
                </a:solidFill>
                <a:latin typeface="Arial Black" panose="020B0A04020102020204" pitchFamily="34" charset="0"/>
              </a:rPr>
              <a:t> геопросторових </a:t>
            </a:r>
            <a:r>
              <a:rPr lang="ru-RU" sz="1900" b="1" dirty="0" err="1">
                <a:solidFill>
                  <a:srgbClr val="00823B"/>
                </a:solidFill>
                <a:latin typeface="Arial Black" panose="020B0A04020102020204" pitchFamily="34" charset="0"/>
              </a:rPr>
              <a:t>даних</a:t>
            </a:r>
            <a:r>
              <a:rPr lang="ru-RU" sz="1900" b="1" dirty="0">
                <a:solidFill>
                  <a:srgbClr val="00823B"/>
                </a:solidFill>
                <a:latin typeface="Arial Black" panose="020B0A04020102020204" pitchFamily="34" charset="0"/>
              </a:rPr>
              <a:t>»</a:t>
            </a:r>
            <a:endParaRPr lang="ru-RU" sz="1600" b="1" u="sng" dirty="0">
              <a:solidFill>
                <a:srgbClr val="00823B"/>
              </a:solidFill>
              <a:latin typeface="Arial Black" panose="020B0A04020102020204" pitchFamily="34" charset="0"/>
            </a:endParaRPr>
          </a:p>
        </p:txBody>
      </p:sp>
      <p:sp>
        <p:nvSpPr>
          <p:cNvPr id="13" name="Прямоугольник 12">
            <a:extLst>
              <a:ext uri="{FF2B5EF4-FFF2-40B4-BE49-F238E27FC236}">
                <a16:creationId xmlns:a16="http://schemas.microsoft.com/office/drawing/2014/main" id="{49F9C9C9-2B29-443D-BF08-9539F0CFFE11}"/>
              </a:ext>
            </a:extLst>
          </p:cNvPr>
          <p:cNvSpPr/>
          <p:nvPr/>
        </p:nvSpPr>
        <p:spPr>
          <a:xfrm>
            <a:off x="381384" y="3461034"/>
            <a:ext cx="13220315" cy="707886"/>
          </a:xfrm>
          <a:prstGeom prst="rect">
            <a:avLst/>
          </a:prstGeom>
        </p:spPr>
        <p:txBody>
          <a:bodyPr wrap="square" numCol="2">
            <a:spAutoFit/>
          </a:bodyPr>
          <a:lstStyle/>
          <a:p>
            <a:pPr marL="285750" indent="-285750">
              <a:buFont typeface="Wingdings" panose="05000000000000000000" pitchFamily="2" charset="2"/>
              <a:buChar char="q"/>
            </a:pPr>
            <a:r>
              <a:rPr lang="ru-RU" sz="2000" dirty="0" err="1">
                <a:solidFill>
                  <a:schemeClr val="accent6">
                    <a:lumMod val="50000"/>
                  </a:schemeClr>
                </a:solidFill>
              </a:rPr>
              <a:t>Базовими</a:t>
            </a:r>
            <a:r>
              <a:rPr lang="ru-RU" sz="2000" dirty="0">
                <a:solidFill>
                  <a:schemeClr val="accent6">
                    <a:lumMod val="50000"/>
                  </a:schemeClr>
                </a:solidFill>
              </a:rPr>
              <a:t> </a:t>
            </a:r>
            <a:r>
              <a:rPr lang="ru-RU" sz="2000" dirty="0" err="1">
                <a:solidFill>
                  <a:schemeClr val="accent6">
                    <a:lumMod val="50000"/>
                  </a:schemeClr>
                </a:solidFill>
              </a:rPr>
              <a:t>геопросторовими</a:t>
            </a:r>
            <a:r>
              <a:rPr lang="ru-RU" sz="2000" dirty="0">
                <a:solidFill>
                  <a:schemeClr val="accent6">
                    <a:lumMod val="50000"/>
                  </a:schemeClr>
                </a:solidFill>
              </a:rPr>
              <a:t> </a:t>
            </a:r>
            <a:r>
              <a:rPr lang="ru-RU" sz="2000" dirty="0" err="1">
                <a:solidFill>
                  <a:schemeClr val="accent6">
                    <a:lumMod val="50000"/>
                  </a:schemeClr>
                </a:solidFill>
              </a:rPr>
              <a:t>даними</a:t>
            </a:r>
            <a:r>
              <a:rPr lang="ru-RU" sz="2000" dirty="0">
                <a:solidFill>
                  <a:schemeClr val="accent6">
                    <a:lumMod val="50000"/>
                  </a:schemeClr>
                </a:solidFill>
              </a:rPr>
              <a:t> є </a:t>
            </a:r>
            <a:r>
              <a:rPr lang="ru-RU" sz="2000" dirty="0" err="1">
                <a:solidFill>
                  <a:schemeClr val="accent6">
                    <a:lumMod val="50000"/>
                  </a:schemeClr>
                </a:solidFill>
              </a:rPr>
              <a:t>відомості</a:t>
            </a:r>
            <a:r>
              <a:rPr lang="ru-RU" sz="2000" dirty="0">
                <a:solidFill>
                  <a:schemeClr val="accent6">
                    <a:lumMod val="50000"/>
                  </a:schemeClr>
                </a:solidFill>
              </a:rPr>
              <a:t> про:</a:t>
            </a:r>
          </a:p>
          <a:p>
            <a:endParaRPr lang="ru-RU" sz="2000" dirty="0">
              <a:solidFill>
                <a:schemeClr val="accent6">
                  <a:lumMod val="50000"/>
                </a:schemeClr>
              </a:solidFill>
            </a:endParaRPr>
          </a:p>
        </p:txBody>
      </p:sp>
      <p:sp>
        <p:nvSpPr>
          <p:cNvPr id="3" name="Прямоугольник 2">
            <a:extLst>
              <a:ext uri="{FF2B5EF4-FFF2-40B4-BE49-F238E27FC236}">
                <a16:creationId xmlns:a16="http://schemas.microsoft.com/office/drawing/2014/main" id="{5E91AE0D-BC26-471A-A9BA-E060698EA1AF}"/>
              </a:ext>
            </a:extLst>
          </p:cNvPr>
          <p:cNvSpPr/>
          <p:nvPr/>
        </p:nvSpPr>
        <p:spPr>
          <a:xfrm>
            <a:off x="533401" y="3954965"/>
            <a:ext cx="12491484" cy="2862322"/>
          </a:xfrm>
          <a:prstGeom prst="rect">
            <a:avLst/>
          </a:prstGeom>
        </p:spPr>
        <p:txBody>
          <a:bodyPr wrap="square" numCol="2">
            <a:spAutoFit/>
          </a:bodyPr>
          <a:lstStyle/>
          <a:p>
            <a:pPr algn="just"/>
            <a:r>
              <a:rPr lang="uk-UA" dirty="0">
                <a:solidFill>
                  <a:schemeClr val="accent6">
                    <a:lumMod val="50000"/>
                  </a:schemeClr>
                </a:solidFill>
              </a:rPr>
              <a:t>1) системи відліку координат і висот</a:t>
            </a:r>
          </a:p>
          <a:p>
            <a:pPr algn="just"/>
            <a:r>
              <a:rPr lang="uk-UA" dirty="0">
                <a:solidFill>
                  <a:schemeClr val="accent6">
                    <a:lumMod val="50000"/>
                  </a:schemeClr>
                </a:solidFill>
              </a:rPr>
              <a:t>2) державний кордон України</a:t>
            </a:r>
          </a:p>
          <a:p>
            <a:pPr algn="just"/>
            <a:r>
              <a:rPr lang="uk-UA" dirty="0">
                <a:solidFill>
                  <a:schemeClr val="accent6">
                    <a:lumMod val="50000"/>
                  </a:schemeClr>
                </a:solidFill>
              </a:rPr>
              <a:t>3) адміністративно-територіальні одиниці, в тому числі їх межі</a:t>
            </a:r>
          </a:p>
          <a:p>
            <a:pPr algn="just"/>
            <a:r>
              <a:rPr lang="uk-UA" dirty="0">
                <a:solidFill>
                  <a:schemeClr val="accent6">
                    <a:lumMod val="50000"/>
                  </a:schemeClr>
                </a:solidFill>
              </a:rPr>
              <a:t>4) територіальні громади, в тому числі межі їх територій</a:t>
            </a:r>
          </a:p>
          <a:p>
            <a:pPr algn="just"/>
            <a:r>
              <a:rPr lang="uk-UA" dirty="0">
                <a:solidFill>
                  <a:schemeClr val="accent6">
                    <a:lumMod val="50000"/>
                  </a:schemeClr>
                </a:solidFill>
              </a:rPr>
              <a:t>5) гідрографічні об’єкти та гідротехнічні споруди</a:t>
            </a:r>
          </a:p>
          <a:p>
            <a:pPr algn="just"/>
            <a:r>
              <a:rPr lang="uk-UA" dirty="0">
                <a:solidFill>
                  <a:schemeClr val="accent6">
                    <a:lumMod val="50000"/>
                  </a:schemeClr>
                </a:solidFill>
              </a:rPr>
              <a:t>6) населені пункти, в тому числі їх </a:t>
            </a:r>
            <a:r>
              <a:rPr lang="uk-UA" dirty="0" err="1">
                <a:solidFill>
                  <a:schemeClr val="accent6">
                    <a:lumMod val="50000"/>
                  </a:schemeClr>
                </a:solidFill>
              </a:rPr>
              <a:t>вулично</a:t>
            </a:r>
            <a:r>
              <a:rPr lang="uk-UA" dirty="0">
                <a:solidFill>
                  <a:schemeClr val="accent6">
                    <a:lumMod val="50000"/>
                  </a:schemeClr>
                </a:solidFill>
              </a:rPr>
              <a:t>-дорожню мережу</a:t>
            </a:r>
          </a:p>
          <a:p>
            <a:pPr algn="just"/>
            <a:r>
              <a:rPr lang="uk-UA" dirty="0">
                <a:solidFill>
                  <a:schemeClr val="accent6">
                    <a:lumMod val="50000"/>
                  </a:schemeClr>
                </a:solidFill>
              </a:rPr>
              <a:t>7) будівлі та споруди</a:t>
            </a:r>
          </a:p>
          <a:p>
            <a:pPr algn="just"/>
            <a:r>
              <a:rPr lang="uk-UA" dirty="0">
                <a:solidFill>
                  <a:schemeClr val="accent6">
                    <a:lumMod val="50000"/>
                  </a:schemeClr>
                </a:solidFill>
              </a:rPr>
              <a:t>8) автомобільні дороги</a:t>
            </a:r>
          </a:p>
          <a:p>
            <a:pPr algn="just"/>
            <a:r>
              <a:rPr lang="uk-UA" dirty="0">
                <a:solidFill>
                  <a:schemeClr val="accent6">
                    <a:lumMod val="50000"/>
                  </a:schemeClr>
                </a:solidFill>
              </a:rPr>
              <a:t>9) залізниці</a:t>
            </a:r>
          </a:p>
          <a:p>
            <a:pPr algn="just"/>
            <a:r>
              <a:rPr lang="ru-RU" dirty="0">
                <a:solidFill>
                  <a:srgbClr val="333333"/>
                </a:solidFill>
                <a:latin typeface="Times New Roman" panose="02020603050405020304" pitchFamily="18" charset="0"/>
              </a:rPr>
              <a:t>.</a:t>
            </a:r>
            <a:endParaRPr lang="ru-RU" b="0" i="0" dirty="0">
              <a:solidFill>
                <a:srgbClr val="333333"/>
              </a:solidFill>
              <a:effectLst/>
              <a:latin typeface="Times New Roman" panose="02020603050405020304" pitchFamily="18" charset="0"/>
            </a:endParaRPr>
          </a:p>
        </p:txBody>
      </p:sp>
      <p:sp>
        <p:nvSpPr>
          <p:cNvPr id="14" name="Прямоугольник 13">
            <a:extLst>
              <a:ext uri="{FF2B5EF4-FFF2-40B4-BE49-F238E27FC236}">
                <a16:creationId xmlns:a16="http://schemas.microsoft.com/office/drawing/2014/main" id="{952E875E-2821-4D7C-AC58-308A89EE9C94}"/>
              </a:ext>
            </a:extLst>
          </p:cNvPr>
          <p:cNvSpPr/>
          <p:nvPr/>
        </p:nvSpPr>
        <p:spPr>
          <a:xfrm>
            <a:off x="7841343" y="4090415"/>
            <a:ext cx="10820399" cy="2308324"/>
          </a:xfrm>
          <a:prstGeom prst="rect">
            <a:avLst/>
          </a:prstGeom>
        </p:spPr>
        <p:txBody>
          <a:bodyPr wrap="square" numCol="2">
            <a:spAutoFit/>
          </a:bodyPr>
          <a:lstStyle/>
          <a:p>
            <a:pPr algn="just"/>
            <a:r>
              <a:rPr lang="uk-UA" dirty="0">
                <a:solidFill>
                  <a:schemeClr val="accent6">
                    <a:lumMod val="50000"/>
                  </a:schemeClr>
                </a:solidFill>
              </a:rPr>
              <a:t>10) інженерні комунікації</a:t>
            </a:r>
          </a:p>
          <a:p>
            <a:pPr algn="just"/>
            <a:r>
              <a:rPr lang="uk-UA" dirty="0">
                <a:solidFill>
                  <a:schemeClr val="accent6">
                    <a:lumMod val="50000"/>
                  </a:schemeClr>
                </a:solidFill>
              </a:rPr>
              <a:t>11) аеропорти, морські та річкові порти</a:t>
            </a:r>
          </a:p>
          <a:p>
            <a:pPr algn="just"/>
            <a:r>
              <a:rPr lang="uk-UA" dirty="0">
                <a:solidFill>
                  <a:schemeClr val="accent6">
                    <a:lumMod val="50000"/>
                  </a:schemeClr>
                </a:solidFill>
              </a:rPr>
              <a:t>12) земний покрив та ґрунти</a:t>
            </a:r>
          </a:p>
          <a:p>
            <a:pPr algn="just"/>
            <a:r>
              <a:rPr lang="uk-UA" dirty="0">
                <a:solidFill>
                  <a:schemeClr val="accent6">
                    <a:lumMod val="50000"/>
                  </a:schemeClr>
                </a:solidFill>
              </a:rPr>
              <a:t>13) земельні ділянки</a:t>
            </a:r>
          </a:p>
          <a:p>
            <a:pPr algn="just"/>
            <a:r>
              <a:rPr lang="uk-UA" dirty="0">
                <a:solidFill>
                  <a:schemeClr val="accent6">
                    <a:lumMod val="50000"/>
                  </a:schemeClr>
                </a:solidFill>
              </a:rPr>
              <a:t>14) реєстри вулиць та адреси об’єктів</a:t>
            </a:r>
          </a:p>
          <a:p>
            <a:pPr algn="just"/>
            <a:r>
              <a:rPr lang="uk-UA" dirty="0">
                <a:solidFill>
                  <a:schemeClr val="accent6">
                    <a:lumMod val="50000"/>
                  </a:schemeClr>
                </a:solidFill>
              </a:rPr>
              <a:t>15) географічні назви</a:t>
            </a:r>
          </a:p>
          <a:p>
            <a:pPr algn="just"/>
            <a:r>
              <a:rPr lang="uk-UA" dirty="0">
                <a:solidFill>
                  <a:schemeClr val="accent6">
                    <a:lumMod val="50000"/>
                  </a:schemeClr>
                </a:solidFill>
              </a:rPr>
              <a:t>16) цифрову модель рельєфу</a:t>
            </a:r>
          </a:p>
          <a:p>
            <a:pPr algn="just"/>
            <a:r>
              <a:rPr lang="uk-UA" dirty="0">
                <a:solidFill>
                  <a:schemeClr val="accent6">
                    <a:lumMod val="50000"/>
                  </a:schemeClr>
                </a:solidFill>
              </a:rPr>
              <a:t>17) </a:t>
            </a:r>
            <a:r>
              <a:rPr lang="uk-UA" dirty="0" err="1">
                <a:solidFill>
                  <a:schemeClr val="accent6">
                    <a:lumMod val="50000"/>
                  </a:schemeClr>
                </a:solidFill>
              </a:rPr>
              <a:t>ортофотоплани</a:t>
            </a:r>
            <a:endParaRPr lang="uk-UA" dirty="0">
              <a:solidFill>
                <a:schemeClr val="accent6">
                  <a:lumMod val="50000"/>
                </a:schemeClr>
              </a:solidFill>
            </a:endParaRPr>
          </a:p>
        </p:txBody>
      </p:sp>
      <p:sp>
        <p:nvSpPr>
          <p:cNvPr id="16" name="Заголовок 1">
            <a:extLst>
              <a:ext uri="{FF2B5EF4-FFF2-40B4-BE49-F238E27FC236}">
                <a16:creationId xmlns:a16="http://schemas.microsoft.com/office/drawing/2014/main" id="{315CD222-AD73-49B1-A737-B0436B705ADE}"/>
              </a:ext>
            </a:extLst>
          </p:cNvPr>
          <p:cNvSpPr txBox="1">
            <a:spLocks/>
          </p:cNvSpPr>
          <p:nvPr/>
        </p:nvSpPr>
        <p:spPr>
          <a:xfrm>
            <a:off x="1046682" y="319574"/>
            <a:ext cx="4450351" cy="5892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uk-UA" sz="1200" b="1" dirty="0">
              <a:solidFill>
                <a:srgbClr val="00823B"/>
              </a:solidFill>
            </a:endParaRPr>
          </a:p>
          <a:p>
            <a:r>
              <a:rPr lang="uk-UA" sz="1200" b="1" dirty="0">
                <a:solidFill>
                  <a:srgbClr val="00823B"/>
                </a:solidFill>
              </a:rPr>
              <a:t>Департамент агропромислового розвитку та земельних відносин Донецької обласної державної адміністрації</a:t>
            </a:r>
            <a:endParaRPr lang="ru-RU" sz="1200" b="1" dirty="0">
              <a:solidFill>
                <a:srgbClr val="00823B"/>
              </a:solidFill>
            </a:endParaRPr>
          </a:p>
        </p:txBody>
      </p:sp>
    </p:spTree>
    <p:extLst>
      <p:ext uri="{BB962C8B-B14F-4D97-AF65-F5344CB8AC3E}">
        <p14:creationId xmlns:p14="http://schemas.microsoft.com/office/powerpoint/2010/main" val="33068405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В Україні спростять оформлення землі"/>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2001" cy="6866607"/>
          </a:xfrm>
          <a:prstGeom prst="rect">
            <a:avLst/>
          </a:prstGeom>
          <a:solidFill>
            <a:schemeClr val="bg1"/>
          </a:solidFill>
          <a:effectLst>
            <a:reflection endPos="0" dist="50800" dir="5400000" sy="-100000" algn="bl" rotWithShape="0"/>
          </a:effectLst>
        </p:spPr>
      </p:pic>
      <p:sp>
        <p:nvSpPr>
          <p:cNvPr id="5" name="Прямоугольник 4"/>
          <p:cNvSpPr/>
          <p:nvPr/>
        </p:nvSpPr>
        <p:spPr>
          <a:xfrm>
            <a:off x="-1" y="0"/>
            <a:ext cx="12192001" cy="6857999"/>
          </a:xfrm>
          <a:prstGeom prst="rect">
            <a:avLst/>
          </a:prstGeom>
          <a:solidFill>
            <a:schemeClr val="bg1">
              <a:alpha val="54000"/>
            </a:schemeClr>
          </a:solidFill>
          <a:ln>
            <a:solidFill>
              <a:schemeClr val="bg1">
                <a:alpha val="23137"/>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a:p>
        </p:txBody>
      </p:sp>
      <p:sp>
        <p:nvSpPr>
          <p:cNvPr id="6" name="Заголовок 1"/>
          <p:cNvSpPr txBox="1">
            <a:spLocks/>
          </p:cNvSpPr>
          <p:nvPr/>
        </p:nvSpPr>
        <p:spPr>
          <a:xfrm>
            <a:off x="1064463" y="314066"/>
            <a:ext cx="5183997" cy="5892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uk-UA" sz="1200" b="1" dirty="0">
              <a:solidFill>
                <a:srgbClr val="00823B"/>
              </a:solidFill>
            </a:endParaRPr>
          </a:p>
          <a:p>
            <a:r>
              <a:rPr lang="uk-UA" sz="1200" b="1" dirty="0">
                <a:solidFill>
                  <a:srgbClr val="00823B"/>
                </a:solidFill>
              </a:rPr>
              <a:t>Департамент агропромислового розвитку та земельних відносин </a:t>
            </a:r>
          </a:p>
          <a:p>
            <a:r>
              <a:rPr lang="uk-UA" sz="1200" b="1" dirty="0">
                <a:solidFill>
                  <a:srgbClr val="00823B"/>
                </a:solidFill>
              </a:rPr>
              <a:t>Донецької обласної державної адміністрації</a:t>
            </a:r>
            <a:endParaRPr lang="ru-RU" sz="1200" b="1" dirty="0">
              <a:solidFill>
                <a:srgbClr val="00823B"/>
              </a:solidFill>
            </a:endParaRPr>
          </a:p>
        </p:txBody>
      </p:sp>
      <p:pic>
        <p:nvPicPr>
          <p:cNvPr id="7" name="Picture 2" descr="Герб Донецької області"/>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095" y="225379"/>
            <a:ext cx="608587" cy="652059"/>
          </a:xfrm>
          <a:prstGeom prst="rect">
            <a:avLst/>
          </a:prstGeom>
          <a:noFill/>
          <a:extLst>
            <a:ext uri="{909E8E84-426E-40DD-AFC4-6F175D3DCCD1}">
              <a14:hiddenFill xmlns:a14="http://schemas.microsoft.com/office/drawing/2010/main">
                <a:solidFill>
                  <a:srgbClr val="FFFFFF"/>
                </a:solidFill>
              </a14:hiddenFill>
            </a:ext>
          </a:extLst>
        </p:spPr>
      </p:pic>
      <p:sp>
        <p:nvSpPr>
          <p:cNvPr id="9" name="Прямоугольник 8"/>
          <p:cNvSpPr/>
          <p:nvPr/>
        </p:nvSpPr>
        <p:spPr>
          <a:xfrm>
            <a:off x="526995" y="2256510"/>
            <a:ext cx="11429227" cy="4401205"/>
          </a:xfrm>
          <a:prstGeom prst="rect">
            <a:avLst/>
          </a:prstGeom>
        </p:spPr>
        <p:txBody>
          <a:bodyPr wrap="square">
            <a:spAutoFit/>
          </a:bodyPr>
          <a:lstStyle/>
          <a:p>
            <a:pPr marL="285750" indent="-285750" algn="just">
              <a:buFont typeface="Wingdings" panose="05000000000000000000" pitchFamily="2" charset="2"/>
              <a:buChar char="q"/>
            </a:pPr>
            <a:r>
              <a:rPr lang="uk-UA" sz="2000" b="1" i="1" dirty="0">
                <a:solidFill>
                  <a:schemeClr val="accent6">
                    <a:lumMod val="50000"/>
                  </a:schemeClr>
                </a:solidFill>
              </a:rPr>
              <a:t>Зміни у земельній сфері, які запроваджує закон:</a:t>
            </a:r>
          </a:p>
          <a:p>
            <a:pPr marL="285750" indent="-285750" algn="just">
              <a:buFont typeface="Wingdings" panose="05000000000000000000" pitchFamily="2" charset="2"/>
              <a:buChar char="ü"/>
            </a:pPr>
            <a:r>
              <a:rPr lang="uk-UA" sz="2000" dirty="0">
                <a:solidFill>
                  <a:schemeClr val="accent6">
                    <a:lumMod val="50000"/>
                  </a:schemeClr>
                </a:solidFill>
              </a:rPr>
              <a:t>розроблення нової містобудівної документації – комплексного плану просторового планування території територіальної громади, яка буде визначати вимоги щодо використання території як в межах, так і за межами населених пунктів. Затвердження вказаної документації буде здійснюватися сільськими, селищними, міськими радами</a:t>
            </a:r>
          </a:p>
          <a:p>
            <a:pPr marL="285750" indent="-285750" algn="just">
              <a:buFont typeface="Wingdings" panose="05000000000000000000" pitchFamily="2" charset="2"/>
              <a:buChar char="ü"/>
            </a:pPr>
            <a:r>
              <a:rPr lang="uk-UA" sz="2000" dirty="0">
                <a:solidFill>
                  <a:schemeClr val="accent6">
                    <a:lumMod val="50000"/>
                  </a:schemeClr>
                </a:solidFill>
              </a:rPr>
              <a:t>надання комплексному плану, генеральному плану населеного пункту, детальному плану території статусу не тільки містобудівної документації, а й документації із землеустрою. Розроблення такої документації буде допускатися виключно за участю сертифікованого інженера-землевпорядника</a:t>
            </a:r>
          </a:p>
          <a:p>
            <a:pPr marL="285750" indent="-285750" algn="just">
              <a:buFont typeface="Wingdings" panose="05000000000000000000" pitchFamily="2" charset="2"/>
              <a:buChar char="ü"/>
            </a:pPr>
            <a:r>
              <a:rPr lang="uk-UA" sz="2000" dirty="0">
                <a:solidFill>
                  <a:schemeClr val="accent6">
                    <a:lumMod val="50000"/>
                  </a:schemeClr>
                </a:solidFill>
              </a:rPr>
              <a:t>надання можливості за допомогою комплексного плану, генерального плану населеного пункту, плану детального планування: формувати земельні ділянки комунальної власності; вносити до Державного земельного кадастру відомості про земельні ділянки, сформовані до 2004 року; вносити до кадастру відомості про обмеження у використання земель</a:t>
            </a:r>
          </a:p>
          <a:p>
            <a:pPr marL="285750" indent="-285750" algn="just">
              <a:buFont typeface="Wingdings" panose="05000000000000000000" pitchFamily="2" charset="2"/>
              <a:buChar char="ü"/>
            </a:pPr>
            <a:r>
              <a:rPr lang="uk-UA" sz="2000" dirty="0">
                <a:solidFill>
                  <a:schemeClr val="accent6">
                    <a:lumMod val="50000"/>
                  </a:schemeClr>
                </a:solidFill>
              </a:rPr>
              <a:t>внесення планувальних обмежень, які встановлюються містобудівною документацією до Державного земельного кадастру</a:t>
            </a:r>
          </a:p>
        </p:txBody>
      </p:sp>
      <p:sp>
        <p:nvSpPr>
          <p:cNvPr id="2" name="Номер слайда 1">
            <a:extLst>
              <a:ext uri="{FF2B5EF4-FFF2-40B4-BE49-F238E27FC236}">
                <a16:creationId xmlns:a16="http://schemas.microsoft.com/office/drawing/2014/main" id="{0C0EF33D-9316-4E3C-8CC8-1107ABD79830}"/>
              </a:ext>
            </a:extLst>
          </p:cNvPr>
          <p:cNvSpPr>
            <a:spLocks noGrp="1"/>
          </p:cNvSpPr>
          <p:nvPr>
            <p:ph type="sldNum" sz="quarter" idx="12"/>
          </p:nvPr>
        </p:nvSpPr>
        <p:spPr/>
        <p:txBody>
          <a:bodyPr/>
          <a:lstStyle/>
          <a:p>
            <a:fld id="{5A653ED9-7830-4388-9AE7-A2D1C7938437}" type="slidenum">
              <a:rPr lang="ru-RU" smtClean="0"/>
              <a:t>15</a:t>
            </a:fld>
            <a:endParaRPr lang="ru-RU" dirty="0"/>
          </a:p>
        </p:txBody>
      </p:sp>
      <p:sp>
        <p:nvSpPr>
          <p:cNvPr id="8" name="Прямоугольник 7">
            <a:extLst>
              <a:ext uri="{FF2B5EF4-FFF2-40B4-BE49-F238E27FC236}">
                <a16:creationId xmlns:a16="http://schemas.microsoft.com/office/drawing/2014/main" id="{4D4D9F3C-7160-44E9-A1BC-A4C4B90830C1}"/>
              </a:ext>
            </a:extLst>
          </p:cNvPr>
          <p:cNvSpPr/>
          <p:nvPr/>
        </p:nvSpPr>
        <p:spPr>
          <a:xfrm>
            <a:off x="926941" y="1298242"/>
            <a:ext cx="11029281" cy="677108"/>
          </a:xfrm>
          <a:prstGeom prst="rect">
            <a:avLst/>
          </a:prstGeom>
        </p:spPr>
        <p:txBody>
          <a:bodyPr wrap="square">
            <a:spAutoFit/>
          </a:bodyPr>
          <a:lstStyle/>
          <a:p>
            <a:pPr algn="ctr">
              <a:spcAft>
                <a:spcPts val="600"/>
              </a:spcAft>
            </a:pPr>
            <a:r>
              <a:rPr lang="ru-RU" sz="1900" b="1" dirty="0" err="1">
                <a:solidFill>
                  <a:srgbClr val="00823B"/>
                </a:solidFill>
                <a:latin typeface="Arial Black" panose="020B0A04020102020204" pitchFamily="34" charset="0"/>
              </a:rPr>
              <a:t>Положення</a:t>
            </a:r>
            <a:r>
              <a:rPr lang="ru-RU" sz="1900" b="1" dirty="0">
                <a:solidFill>
                  <a:srgbClr val="00823B"/>
                </a:solidFill>
                <a:latin typeface="Arial Black" panose="020B0A04020102020204" pitchFamily="34" charset="0"/>
              </a:rPr>
              <a:t> Закону </a:t>
            </a:r>
            <a:r>
              <a:rPr lang="ru-RU" sz="1900" b="1" dirty="0" err="1">
                <a:solidFill>
                  <a:srgbClr val="00823B"/>
                </a:solidFill>
                <a:latin typeface="Arial Black" panose="020B0A04020102020204" pitchFamily="34" charset="0"/>
              </a:rPr>
              <a:t>України</a:t>
            </a:r>
            <a:r>
              <a:rPr lang="ru-RU" sz="1900" b="1" dirty="0">
                <a:solidFill>
                  <a:srgbClr val="00823B"/>
                </a:solidFill>
                <a:latin typeface="Arial Black" panose="020B0A04020102020204" pitchFamily="34" charset="0"/>
              </a:rPr>
              <a:t> </a:t>
            </a:r>
            <a:r>
              <a:rPr lang="ru-RU" sz="1900" b="1" dirty="0" err="1">
                <a:solidFill>
                  <a:srgbClr val="00823B"/>
                </a:solidFill>
                <a:latin typeface="Arial Black" panose="020B0A04020102020204" pitchFamily="34" charset="0"/>
              </a:rPr>
              <a:t>від</a:t>
            </a:r>
            <a:r>
              <a:rPr lang="ru-RU" sz="1900" b="1" dirty="0">
                <a:solidFill>
                  <a:srgbClr val="00823B"/>
                </a:solidFill>
                <a:latin typeface="Arial Black" panose="020B0A04020102020204" pitchFamily="34" charset="0"/>
              </a:rPr>
              <a:t> 17.06.2020 №</a:t>
            </a:r>
            <a:r>
              <a:rPr lang="en-US" sz="1900" b="1" dirty="0">
                <a:solidFill>
                  <a:srgbClr val="00823B"/>
                </a:solidFill>
                <a:latin typeface="Arial Black" panose="020B0A04020102020204" pitchFamily="34" charset="0"/>
              </a:rPr>
              <a:t> 711-IX </a:t>
            </a:r>
            <a:r>
              <a:rPr lang="uk-UA" sz="1900" b="1" dirty="0">
                <a:solidFill>
                  <a:srgbClr val="00823B"/>
                </a:solidFill>
                <a:latin typeface="Arial Black" panose="020B0A04020102020204" pitchFamily="34" charset="0"/>
              </a:rPr>
              <a:t> </a:t>
            </a:r>
            <a:r>
              <a:rPr lang="ru-RU" sz="1900" b="1" dirty="0">
                <a:solidFill>
                  <a:srgbClr val="00823B"/>
                </a:solidFill>
                <a:latin typeface="Arial Black" panose="020B0A04020102020204" pitchFamily="34" charset="0"/>
              </a:rPr>
              <a:t>«Про внесення змін до деяких </a:t>
            </a:r>
            <a:r>
              <a:rPr lang="ru-RU" sz="1900" b="1" dirty="0" err="1">
                <a:solidFill>
                  <a:srgbClr val="00823B"/>
                </a:solidFill>
                <a:latin typeface="Arial Black" panose="020B0A04020102020204" pitchFamily="34" charset="0"/>
              </a:rPr>
              <a:t>законодавчих</a:t>
            </a:r>
            <a:r>
              <a:rPr lang="ru-RU" sz="1900" b="1" dirty="0">
                <a:solidFill>
                  <a:srgbClr val="00823B"/>
                </a:solidFill>
                <a:latin typeface="Arial Black" panose="020B0A04020102020204" pitchFamily="34" charset="0"/>
              </a:rPr>
              <a:t> актів </a:t>
            </a:r>
            <a:r>
              <a:rPr lang="ru-RU" sz="1900" b="1" dirty="0" err="1">
                <a:solidFill>
                  <a:srgbClr val="00823B"/>
                </a:solidFill>
                <a:latin typeface="Arial Black" panose="020B0A04020102020204" pitchFamily="34" charset="0"/>
              </a:rPr>
              <a:t>України</a:t>
            </a:r>
            <a:r>
              <a:rPr lang="ru-RU" sz="1900" b="1" dirty="0">
                <a:solidFill>
                  <a:srgbClr val="00823B"/>
                </a:solidFill>
                <a:latin typeface="Arial Black" panose="020B0A04020102020204" pitchFamily="34" charset="0"/>
              </a:rPr>
              <a:t> </a:t>
            </a:r>
            <a:r>
              <a:rPr lang="ru-RU" sz="1900" b="1" dirty="0" err="1">
                <a:solidFill>
                  <a:srgbClr val="00823B"/>
                </a:solidFill>
                <a:latin typeface="Arial Black" panose="020B0A04020102020204" pitchFamily="34" charset="0"/>
              </a:rPr>
              <a:t>щодо</a:t>
            </a:r>
            <a:r>
              <a:rPr lang="ru-RU" sz="1900" b="1" dirty="0">
                <a:solidFill>
                  <a:srgbClr val="00823B"/>
                </a:solidFill>
                <a:latin typeface="Arial Black" panose="020B0A04020102020204" pitchFamily="34" charset="0"/>
              </a:rPr>
              <a:t> </a:t>
            </a:r>
            <a:r>
              <a:rPr lang="ru-RU" sz="1900" b="1" dirty="0" err="1">
                <a:solidFill>
                  <a:srgbClr val="00823B"/>
                </a:solidFill>
                <a:latin typeface="Arial Black" panose="020B0A04020102020204" pitchFamily="34" charset="0"/>
              </a:rPr>
              <a:t>планування</a:t>
            </a:r>
            <a:r>
              <a:rPr lang="ru-RU" sz="1900" b="1" dirty="0">
                <a:solidFill>
                  <a:srgbClr val="00823B"/>
                </a:solidFill>
                <a:latin typeface="Arial Black" panose="020B0A04020102020204" pitchFamily="34" charset="0"/>
              </a:rPr>
              <a:t> </a:t>
            </a:r>
            <a:r>
              <a:rPr lang="ru-RU" sz="1900" b="1" dirty="0" err="1">
                <a:solidFill>
                  <a:srgbClr val="00823B"/>
                </a:solidFill>
                <a:latin typeface="Arial Black" panose="020B0A04020102020204" pitchFamily="34" charset="0"/>
              </a:rPr>
              <a:t>використання</a:t>
            </a:r>
            <a:r>
              <a:rPr lang="ru-RU" sz="1900" b="1" dirty="0">
                <a:solidFill>
                  <a:srgbClr val="00823B"/>
                </a:solidFill>
                <a:latin typeface="Arial Black" panose="020B0A04020102020204" pitchFamily="34" charset="0"/>
              </a:rPr>
              <a:t> земель»</a:t>
            </a:r>
          </a:p>
        </p:txBody>
      </p:sp>
    </p:spTree>
    <p:extLst>
      <p:ext uri="{BB962C8B-B14F-4D97-AF65-F5344CB8AC3E}">
        <p14:creationId xmlns:p14="http://schemas.microsoft.com/office/powerpoint/2010/main" val="1076306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В Україні спростять оформлення землі"/>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2001" cy="6866607"/>
          </a:xfrm>
          <a:prstGeom prst="rect">
            <a:avLst/>
          </a:prstGeom>
          <a:solidFill>
            <a:schemeClr val="bg1"/>
          </a:solidFill>
          <a:effectLst>
            <a:reflection endPos="0" dist="50800" dir="5400000" sy="-100000" algn="bl" rotWithShape="0"/>
          </a:effectLst>
        </p:spPr>
      </p:pic>
      <p:sp>
        <p:nvSpPr>
          <p:cNvPr id="5" name="Прямоугольник 4"/>
          <p:cNvSpPr/>
          <p:nvPr/>
        </p:nvSpPr>
        <p:spPr>
          <a:xfrm>
            <a:off x="-1" y="0"/>
            <a:ext cx="12192001" cy="6857999"/>
          </a:xfrm>
          <a:prstGeom prst="rect">
            <a:avLst/>
          </a:prstGeom>
          <a:solidFill>
            <a:schemeClr val="bg1">
              <a:alpha val="54000"/>
            </a:schemeClr>
          </a:solidFill>
          <a:ln>
            <a:solidFill>
              <a:schemeClr val="bg1">
                <a:alpha val="23137"/>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a:p>
        </p:txBody>
      </p:sp>
      <p:pic>
        <p:nvPicPr>
          <p:cNvPr id="7" name="Picture 2" descr="Герб Донецької області"/>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095" y="225379"/>
            <a:ext cx="608587" cy="652059"/>
          </a:xfrm>
          <a:prstGeom prst="rect">
            <a:avLst/>
          </a:prstGeom>
          <a:noFill/>
          <a:extLst>
            <a:ext uri="{909E8E84-426E-40DD-AFC4-6F175D3DCCD1}">
              <a14:hiddenFill xmlns:a14="http://schemas.microsoft.com/office/drawing/2010/main">
                <a:solidFill>
                  <a:srgbClr val="FFFFFF"/>
                </a:solidFill>
              </a14:hiddenFill>
            </a:ext>
          </a:extLst>
        </p:spPr>
      </p:pic>
      <p:sp>
        <p:nvSpPr>
          <p:cNvPr id="9" name="Прямоугольник 8"/>
          <p:cNvSpPr/>
          <p:nvPr/>
        </p:nvSpPr>
        <p:spPr>
          <a:xfrm>
            <a:off x="526995" y="2248313"/>
            <a:ext cx="11429227" cy="4708981"/>
          </a:xfrm>
          <a:prstGeom prst="rect">
            <a:avLst/>
          </a:prstGeom>
        </p:spPr>
        <p:txBody>
          <a:bodyPr wrap="square">
            <a:spAutoFit/>
          </a:bodyPr>
          <a:lstStyle/>
          <a:p>
            <a:pPr marL="285750" indent="-285750" algn="just">
              <a:buFont typeface="Wingdings" panose="05000000000000000000" pitchFamily="2" charset="2"/>
              <a:buChar char="q"/>
            </a:pPr>
            <a:r>
              <a:rPr lang="uk-UA" sz="2000" b="1" i="1" dirty="0">
                <a:solidFill>
                  <a:schemeClr val="accent6">
                    <a:lumMod val="50000"/>
                  </a:schemeClr>
                </a:solidFill>
              </a:rPr>
              <a:t>Зміни у земельній сфері, які запроваджує закон:</a:t>
            </a:r>
          </a:p>
          <a:p>
            <a:pPr marL="285750" indent="-285750">
              <a:buFont typeface="Wingdings" panose="05000000000000000000" pitchFamily="2" charset="2"/>
              <a:buChar char="ü"/>
            </a:pPr>
            <a:r>
              <a:rPr lang="uk-UA" sz="2000" dirty="0">
                <a:solidFill>
                  <a:schemeClr val="accent6">
                    <a:lumMod val="50000"/>
                  </a:schemeClr>
                </a:solidFill>
              </a:rPr>
              <a:t>здійснення резервування земель, необхідних для будівництва суспільно-корисних об’єктів</a:t>
            </a:r>
          </a:p>
          <a:p>
            <a:pPr marL="285750" indent="-285750">
              <a:buFont typeface="Wingdings" panose="05000000000000000000" pitchFamily="2" charset="2"/>
              <a:buChar char="ü"/>
            </a:pPr>
            <a:r>
              <a:rPr lang="uk-UA" sz="2000" dirty="0">
                <a:solidFill>
                  <a:schemeClr val="accent6">
                    <a:lumMod val="50000"/>
                  </a:schemeClr>
                </a:solidFill>
              </a:rPr>
              <a:t>можливість громад утворювати власні органи містобудування та архітектури, які зможуть видавати містобудівні умови та обмеження на всій території громади</a:t>
            </a:r>
          </a:p>
          <a:p>
            <a:pPr marL="285750" indent="-285750">
              <a:buFont typeface="Wingdings" panose="05000000000000000000" pitchFamily="2" charset="2"/>
              <a:buChar char="ü"/>
            </a:pPr>
            <a:r>
              <a:rPr lang="uk-UA" sz="2000" dirty="0">
                <a:solidFill>
                  <a:schemeClr val="accent6">
                    <a:lumMod val="50000"/>
                  </a:schemeClr>
                </a:solidFill>
              </a:rPr>
              <a:t>можливість зміни цільового призначення земельних ділянок приватної власності без розроблення проектів землеустрою щодо їх відведення у разі, якщо нове цільове призначення узгоджується із функціональним зонуванням території, визначеним містобудівною документацією</a:t>
            </a:r>
          </a:p>
          <a:p>
            <a:pPr marL="285750" indent="-285750">
              <a:buFont typeface="Wingdings" panose="05000000000000000000" pitchFamily="2" charset="2"/>
              <a:buChar char="ü"/>
            </a:pPr>
            <a:r>
              <a:rPr lang="uk-UA" sz="2000" dirty="0">
                <a:solidFill>
                  <a:schemeClr val="accent6">
                    <a:lumMod val="50000"/>
                  </a:schemeClr>
                </a:solidFill>
              </a:rPr>
              <a:t>підвищення розміру втрат сільськогосподарського виробництва, які сплачуються до місцевих бюджетів при зміні цільового призначення земельних ділянок сільськогосподарського призначення (30% різниці у нормативній грошовій оцінці земельних ділянок після та до зміни цільового призначення)</a:t>
            </a:r>
          </a:p>
          <a:p>
            <a:pPr marL="285750" indent="-285750">
              <a:buFont typeface="Wingdings" panose="05000000000000000000" pitchFamily="2" charset="2"/>
              <a:buChar char="ü"/>
            </a:pPr>
            <a:r>
              <a:rPr lang="uk-UA" sz="2000" dirty="0">
                <a:solidFill>
                  <a:schemeClr val="accent6">
                    <a:lumMod val="50000"/>
                  </a:schemeClr>
                </a:solidFill>
              </a:rPr>
              <a:t>закріплення у нормах Водного та Земельного кодексів України норм, відповідно до яких прибережні захисні смуги вважаються встановленими за принципом «в силу закону» без необхідності розробленні додаткових документацій</a:t>
            </a:r>
            <a:endParaRPr lang="ru-RU" sz="2000" dirty="0">
              <a:solidFill>
                <a:schemeClr val="accent6">
                  <a:lumMod val="50000"/>
                </a:schemeClr>
              </a:solidFill>
            </a:endParaRPr>
          </a:p>
          <a:p>
            <a:endParaRPr lang="uk-UA" sz="2000" dirty="0">
              <a:solidFill>
                <a:schemeClr val="accent6">
                  <a:lumMod val="50000"/>
                </a:schemeClr>
              </a:solidFill>
            </a:endParaRPr>
          </a:p>
        </p:txBody>
      </p:sp>
      <p:sp>
        <p:nvSpPr>
          <p:cNvPr id="2" name="Номер слайда 1">
            <a:extLst>
              <a:ext uri="{FF2B5EF4-FFF2-40B4-BE49-F238E27FC236}">
                <a16:creationId xmlns:a16="http://schemas.microsoft.com/office/drawing/2014/main" id="{0C0EF33D-9316-4E3C-8CC8-1107ABD79830}"/>
              </a:ext>
            </a:extLst>
          </p:cNvPr>
          <p:cNvSpPr>
            <a:spLocks noGrp="1"/>
          </p:cNvSpPr>
          <p:nvPr>
            <p:ph type="sldNum" sz="quarter" idx="12"/>
          </p:nvPr>
        </p:nvSpPr>
        <p:spPr/>
        <p:txBody>
          <a:bodyPr/>
          <a:lstStyle/>
          <a:p>
            <a:fld id="{5A653ED9-7830-4388-9AE7-A2D1C7938437}" type="slidenum">
              <a:rPr lang="ru-RU" smtClean="0"/>
              <a:t>16</a:t>
            </a:fld>
            <a:endParaRPr lang="ru-RU" dirty="0"/>
          </a:p>
        </p:txBody>
      </p:sp>
      <p:sp>
        <p:nvSpPr>
          <p:cNvPr id="8" name="Прямоугольник 7">
            <a:extLst>
              <a:ext uri="{FF2B5EF4-FFF2-40B4-BE49-F238E27FC236}">
                <a16:creationId xmlns:a16="http://schemas.microsoft.com/office/drawing/2014/main" id="{4D4D9F3C-7160-44E9-A1BC-A4C4B90830C1}"/>
              </a:ext>
            </a:extLst>
          </p:cNvPr>
          <p:cNvSpPr/>
          <p:nvPr/>
        </p:nvSpPr>
        <p:spPr>
          <a:xfrm>
            <a:off x="958838" y="1192932"/>
            <a:ext cx="10907096" cy="677108"/>
          </a:xfrm>
          <a:prstGeom prst="rect">
            <a:avLst/>
          </a:prstGeom>
        </p:spPr>
        <p:txBody>
          <a:bodyPr wrap="square">
            <a:spAutoFit/>
          </a:bodyPr>
          <a:lstStyle/>
          <a:p>
            <a:pPr algn="ctr">
              <a:spcAft>
                <a:spcPts val="600"/>
              </a:spcAft>
            </a:pPr>
            <a:r>
              <a:rPr lang="ru-RU" sz="1900" b="1" dirty="0" err="1">
                <a:solidFill>
                  <a:srgbClr val="00823B"/>
                </a:solidFill>
                <a:latin typeface="Arial Black" panose="020B0A04020102020204" pitchFamily="34" charset="0"/>
              </a:rPr>
              <a:t>Положення</a:t>
            </a:r>
            <a:r>
              <a:rPr lang="ru-RU" sz="1900" b="1" dirty="0">
                <a:solidFill>
                  <a:srgbClr val="00823B"/>
                </a:solidFill>
                <a:latin typeface="Arial Black" panose="020B0A04020102020204" pitchFamily="34" charset="0"/>
              </a:rPr>
              <a:t> Закону </a:t>
            </a:r>
            <a:r>
              <a:rPr lang="ru-RU" sz="1900" b="1" dirty="0" err="1">
                <a:solidFill>
                  <a:srgbClr val="00823B"/>
                </a:solidFill>
                <a:latin typeface="Arial Black" panose="020B0A04020102020204" pitchFamily="34" charset="0"/>
              </a:rPr>
              <a:t>України</a:t>
            </a:r>
            <a:r>
              <a:rPr lang="ru-RU" sz="1900" b="1" dirty="0">
                <a:solidFill>
                  <a:srgbClr val="00823B"/>
                </a:solidFill>
                <a:latin typeface="Arial Black" panose="020B0A04020102020204" pitchFamily="34" charset="0"/>
              </a:rPr>
              <a:t> </a:t>
            </a:r>
            <a:r>
              <a:rPr lang="ru-RU" sz="1900" b="1" dirty="0" err="1">
                <a:solidFill>
                  <a:srgbClr val="00823B"/>
                </a:solidFill>
                <a:latin typeface="Arial Black" panose="020B0A04020102020204" pitchFamily="34" charset="0"/>
              </a:rPr>
              <a:t>від</a:t>
            </a:r>
            <a:r>
              <a:rPr lang="ru-RU" sz="1900" b="1" dirty="0">
                <a:solidFill>
                  <a:srgbClr val="00823B"/>
                </a:solidFill>
                <a:latin typeface="Arial Black" panose="020B0A04020102020204" pitchFamily="34" charset="0"/>
              </a:rPr>
              <a:t> 17.06.2020 №</a:t>
            </a:r>
            <a:r>
              <a:rPr lang="en-US" sz="1900" b="1" dirty="0">
                <a:solidFill>
                  <a:srgbClr val="00823B"/>
                </a:solidFill>
                <a:latin typeface="Arial Black" panose="020B0A04020102020204" pitchFamily="34" charset="0"/>
              </a:rPr>
              <a:t> 711-IX </a:t>
            </a:r>
            <a:r>
              <a:rPr lang="uk-UA" sz="1900" b="1" dirty="0">
                <a:solidFill>
                  <a:srgbClr val="00823B"/>
                </a:solidFill>
                <a:latin typeface="Arial Black" panose="020B0A04020102020204" pitchFamily="34" charset="0"/>
              </a:rPr>
              <a:t> </a:t>
            </a:r>
            <a:r>
              <a:rPr lang="ru-RU" sz="1900" b="1" dirty="0">
                <a:solidFill>
                  <a:srgbClr val="00823B"/>
                </a:solidFill>
                <a:latin typeface="Arial Black" panose="020B0A04020102020204" pitchFamily="34" charset="0"/>
              </a:rPr>
              <a:t>«Про внесення змін до деяких </a:t>
            </a:r>
            <a:r>
              <a:rPr lang="ru-RU" sz="1900" b="1" dirty="0" err="1">
                <a:solidFill>
                  <a:srgbClr val="00823B"/>
                </a:solidFill>
                <a:latin typeface="Arial Black" panose="020B0A04020102020204" pitchFamily="34" charset="0"/>
              </a:rPr>
              <a:t>законодавчих</a:t>
            </a:r>
            <a:r>
              <a:rPr lang="ru-RU" sz="1900" b="1" dirty="0">
                <a:solidFill>
                  <a:srgbClr val="00823B"/>
                </a:solidFill>
                <a:latin typeface="Arial Black" panose="020B0A04020102020204" pitchFamily="34" charset="0"/>
              </a:rPr>
              <a:t> актів </a:t>
            </a:r>
            <a:r>
              <a:rPr lang="ru-RU" sz="1900" b="1" dirty="0" err="1">
                <a:solidFill>
                  <a:srgbClr val="00823B"/>
                </a:solidFill>
                <a:latin typeface="Arial Black" panose="020B0A04020102020204" pitchFamily="34" charset="0"/>
              </a:rPr>
              <a:t>України</a:t>
            </a:r>
            <a:r>
              <a:rPr lang="ru-RU" sz="1900" b="1" dirty="0">
                <a:solidFill>
                  <a:srgbClr val="00823B"/>
                </a:solidFill>
                <a:latin typeface="Arial Black" panose="020B0A04020102020204" pitchFamily="34" charset="0"/>
              </a:rPr>
              <a:t> </a:t>
            </a:r>
            <a:r>
              <a:rPr lang="ru-RU" sz="1900" b="1" dirty="0" err="1">
                <a:solidFill>
                  <a:srgbClr val="00823B"/>
                </a:solidFill>
                <a:latin typeface="Arial Black" panose="020B0A04020102020204" pitchFamily="34" charset="0"/>
              </a:rPr>
              <a:t>щодо</a:t>
            </a:r>
            <a:r>
              <a:rPr lang="ru-RU" sz="1900" b="1" dirty="0">
                <a:solidFill>
                  <a:srgbClr val="00823B"/>
                </a:solidFill>
                <a:latin typeface="Arial Black" panose="020B0A04020102020204" pitchFamily="34" charset="0"/>
              </a:rPr>
              <a:t> </a:t>
            </a:r>
            <a:r>
              <a:rPr lang="ru-RU" sz="1900" b="1" dirty="0" err="1">
                <a:solidFill>
                  <a:srgbClr val="00823B"/>
                </a:solidFill>
                <a:latin typeface="Arial Black" panose="020B0A04020102020204" pitchFamily="34" charset="0"/>
              </a:rPr>
              <a:t>планування</a:t>
            </a:r>
            <a:r>
              <a:rPr lang="ru-RU" sz="1900" b="1" dirty="0">
                <a:solidFill>
                  <a:srgbClr val="00823B"/>
                </a:solidFill>
                <a:latin typeface="Arial Black" panose="020B0A04020102020204" pitchFamily="34" charset="0"/>
              </a:rPr>
              <a:t> </a:t>
            </a:r>
            <a:r>
              <a:rPr lang="ru-RU" sz="1900" b="1" dirty="0" err="1">
                <a:solidFill>
                  <a:srgbClr val="00823B"/>
                </a:solidFill>
                <a:latin typeface="Arial Black" panose="020B0A04020102020204" pitchFamily="34" charset="0"/>
              </a:rPr>
              <a:t>використання</a:t>
            </a:r>
            <a:r>
              <a:rPr lang="ru-RU" sz="1900" b="1" dirty="0">
                <a:solidFill>
                  <a:srgbClr val="00823B"/>
                </a:solidFill>
                <a:latin typeface="Arial Black" panose="020B0A04020102020204" pitchFamily="34" charset="0"/>
              </a:rPr>
              <a:t> земель»</a:t>
            </a:r>
          </a:p>
        </p:txBody>
      </p:sp>
      <p:sp>
        <p:nvSpPr>
          <p:cNvPr id="10" name="Заголовок 1">
            <a:extLst>
              <a:ext uri="{FF2B5EF4-FFF2-40B4-BE49-F238E27FC236}">
                <a16:creationId xmlns:a16="http://schemas.microsoft.com/office/drawing/2014/main" id="{9219F3B3-14D4-4608-A0C7-BBFD72FCF450}"/>
              </a:ext>
            </a:extLst>
          </p:cNvPr>
          <p:cNvSpPr txBox="1">
            <a:spLocks/>
          </p:cNvSpPr>
          <p:nvPr/>
        </p:nvSpPr>
        <p:spPr>
          <a:xfrm>
            <a:off x="1046682" y="292462"/>
            <a:ext cx="4450351" cy="5892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uk-UA" sz="1200" b="1" dirty="0">
              <a:solidFill>
                <a:srgbClr val="00823B"/>
              </a:solidFill>
            </a:endParaRPr>
          </a:p>
          <a:p>
            <a:r>
              <a:rPr lang="uk-UA" sz="1200" b="1" dirty="0">
                <a:solidFill>
                  <a:srgbClr val="00823B"/>
                </a:solidFill>
              </a:rPr>
              <a:t>Департамент агропромислового розвитку та земельних відносин Донецької обласної державної адміністрації</a:t>
            </a:r>
            <a:endParaRPr lang="ru-RU" sz="1200" b="1" dirty="0">
              <a:solidFill>
                <a:srgbClr val="00823B"/>
              </a:solidFill>
            </a:endParaRPr>
          </a:p>
        </p:txBody>
      </p:sp>
    </p:spTree>
    <p:extLst>
      <p:ext uri="{BB962C8B-B14F-4D97-AF65-F5344CB8AC3E}">
        <p14:creationId xmlns:p14="http://schemas.microsoft.com/office/powerpoint/2010/main" val="30348470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В Україні спростять оформлення землі"/>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2001" cy="6866607"/>
          </a:xfrm>
          <a:prstGeom prst="rect">
            <a:avLst/>
          </a:prstGeom>
          <a:solidFill>
            <a:schemeClr val="bg1"/>
          </a:solidFill>
          <a:effectLst>
            <a:reflection endPos="0" dist="50800" dir="5400000" sy="-100000" algn="bl" rotWithShape="0"/>
          </a:effectLst>
        </p:spPr>
      </p:pic>
      <p:sp>
        <p:nvSpPr>
          <p:cNvPr id="5" name="Прямоугольник 4"/>
          <p:cNvSpPr/>
          <p:nvPr/>
        </p:nvSpPr>
        <p:spPr>
          <a:xfrm>
            <a:off x="0" y="0"/>
            <a:ext cx="12192001" cy="6857999"/>
          </a:xfrm>
          <a:prstGeom prst="rect">
            <a:avLst/>
          </a:prstGeom>
          <a:solidFill>
            <a:schemeClr val="bg1">
              <a:alpha val="54000"/>
            </a:schemeClr>
          </a:solidFill>
          <a:ln>
            <a:solidFill>
              <a:schemeClr val="bg1">
                <a:alpha val="23137"/>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a:p>
        </p:txBody>
      </p:sp>
      <p:pic>
        <p:nvPicPr>
          <p:cNvPr id="7" name="Picture 2" descr="Герб Донецької області"/>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095" y="225379"/>
            <a:ext cx="608587" cy="652059"/>
          </a:xfrm>
          <a:prstGeom prst="rect">
            <a:avLst/>
          </a:prstGeom>
          <a:noFill/>
          <a:extLst>
            <a:ext uri="{909E8E84-426E-40DD-AFC4-6F175D3DCCD1}">
              <a14:hiddenFill xmlns:a14="http://schemas.microsoft.com/office/drawing/2010/main">
                <a:solidFill>
                  <a:srgbClr val="FFFFFF"/>
                </a:solidFill>
              </a14:hiddenFill>
            </a:ext>
          </a:extLst>
        </p:spPr>
      </p:pic>
      <p:sp>
        <p:nvSpPr>
          <p:cNvPr id="9" name="Прямоугольник 8"/>
          <p:cNvSpPr/>
          <p:nvPr/>
        </p:nvSpPr>
        <p:spPr>
          <a:xfrm>
            <a:off x="526994" y="2231416"/>
            <a:ext cx="11429227" cy="4401205"/>
          </a:xfrm>
          <a:prstGeom prst="rect">
            <a:avLst/>
          </a:prstGeom>
        </p:spPr>
        <p:txBody>
          <a:bodyPr wrap="square">
            <a:spAutoFit/>
          </a:bodyPr>
          <a:lstStyle/>
          <a:p>
            <a:pPr indent="444500" algn="just">
              <a:buFont typeface="Wingdings" panose="05000000000000000000" pitchFamily="2" charset="2"/>
              <a:buChar char="q"/>
            </a:pPr>
            <a:r>
              <a:rPr lang="uk-UA" sz="2000" b="1" i="1" dirty="0">
                <a:solidFill>
                  <a:schemeClr val="accent6">
                    <a:lumMod val="50000"/>
                  </a:schemeClr>
                </a:solidFill>
              </a:rPr>
              <a:t>комплексний план просторового розвитку території територіальної громади</a:t>
            </a:r>
            <a:r>
              <a:rPr lang="uk-UA" sz="2000" dirty="0">
                <a:solidFill>
                  <a:schemeClr val="accent6">
                    <a:lumMod val="50000"/>
                  </a:schemeClr>
                </a:solidFill>
              </a:rPr>
              <a:t> - одночасно містобудівна документація на місцевому рівні та документація із землеустрою, що визначає планувальну організацію, функціональне призначення території, основні принципи і напрями формування єдиної системи громадського обслуговування населення, дорожньої мережі, інженерно-транспортної інфраструктури, інженерної підготовки і благоустрою, цивільного захисту території та населення від небезпечних природних і техногенних процесів, охорони земель та інших компонентів навколишнього природного середовища, формування </a:t>
            </a:r>
            <a:r>
              <a:rPr lang="uk-UA" sz="2000" dirty="0" err="1">
                <a:solidFill>
                  <a:schemeClr val="accent6">
                    <a:lumMod val="50000"/>
                  </a:schemeClr>
                </a:solidFill>
              </a:rPr>
              <a:t>екомережі</a:t>
            </a:r>
            <a:r>
              <a:rPr lang="uk-UA" sz="2000" dirty="0">
                <a:solidFill>
                  <a:schemeClr val="accent6">
                    <a:lumMod val="50000"/>
                  </a:schemeClr>
                </a:solidFill>
              </a:rPr>
              <a:t>, охорони і збереження культурної спадщини та традиційного характеру середовища населених пунктів, а також послідовність реалізації рішень, у тому числі етапність освоєння території</a:t>
            </a:r>
          </a:p>
          <a:p>
            <a:pPr indent="444500" algn="just">
              <a:buFont typeface="Wingdings" panose="05000000000000000000" pitchFamily="2" charset="2"/>
              <a:buChar char="q"/>
            </a:pPr>
            <a:r>
              <a:rPr lang="uk-UA" sz="2000" b="1" i="1" dirty="0">
                <a:solidFill>
                  <a:schemeClr val="accent6">
                    <a:lumMod val="50000"/>
                  </a:schemeClr>
                </a:solidFill>
              </a:rPr>
              <a:t>функціональна зона території </a:t>
            </a:r>
            <a:r>
              <a:rPr lang="uk-UA" sz="2000" dirty="0">
                <a:solidFill>
                  <a:schemeClr val="accent6">
                    <a:lumMod val="50000"/>
                  </a:schemeClr>
                </a:solidFill>
              </a:rPr>
              <a:t>- визначена комплексним планом просторового розвитку території територіальної громади, генеральним планом населеного пункту, планом зонування території частина території територіальної громади, щодо якої визначений певний набір дозволених (переважних (основних) та супутніх) видів цільового призначення земельних ділянок та відповідно до законодавства встановлені обмеження у використанні земель у сфері забудови</a:t>
            </a:r>
            <a:endParaRPr lang="uk-UA" dirty="0"/>
          </a:p>
        </p:txBody>
      </p:sp>
      <p:sp>
        <p:nvSpPr>
          <p:cNvPr id="2" name="Номер слайда 1">
            <a:extLst>
              <a:ext uri="{FF2B5EF4-FFF2-40B4-BE49-F238E27FC236}">
                <a16:creationId xmlns:a16="http://schemas.microsoft.com/office/drawing/2014/main" id="{0C0EF33D-9316-4E3C-8CC8-1107ABD79830}"/>
              </a:ext>
            </a:extLst>
          </p:cNvPr>
          <p:cNvSpPr>
            <a:spLocks noGrp="1"/>
          </p:cNvSpPr>
          <p:nvPr>
            <p:ph type="sldNum" sz="quarter" idx="12"/>
          </p:nvPr>
        </p:nvSpPr>
        <p:spPr/>
        <p:txBody>
          <a:bodyPr/>
          <a:lstStyle/>
          <a:p>
            <a:fld id="{5A653ED9-7830-4388-9AE7-A2D1C7938437}" type="slidenum">
              <a:rPr lang="ru-RU" smtClean="0"/>
              <a:t>17</a:t>
            </a:fld>
            <a:endParaRPr lang="ru-RU" dirty="0"/>
          </a:p>
        </p:txBody>
      </p:sp>
      <p:sp>
        <p:nvSpPr>
          <p:cNvPr id="8" name="Прямоугольник 7">
            <a:extLst>
              <a:ext uri="{FF2B5EF4-FFF2-40B4-BE49-F238E27FC236}">
                <a16:creationId xmlns:a16="http://schemas.microsoft.com/office/drawing/2014/main" id="{4D4D9F3C-7160-44E9-A1BC-A4C4B90830C1}"/>
              </a:ext>
            </a:extLst>
          </p:cNvPr>
          <p:cNvSpPr/>
          <p:nvPr/>
        </p:nvSpPr>
        <p:spPr>
          <a:xfrm>
            <a:off x="809325" y="1285457"/>
            <a:ext cx="10864566" cy="677108"/>
          </a:xfrm>
          <a:prstGeom prst="rect">
            <a:avLst/>
          </a:prstGeom>
        </p:spPr>
        <p:txBody>
          <a:bodyPr wrap="square">
            <a:spAutoFit/>
          </a:bodyPr>
          <a:lstStyle/>
          <a:p>
            <a:pPr algn="ctr">
              <a:spcAft>
                <a:spcPts val="600"/>
              </a:spcAft>
            </a:pPr>
            <a:r>
              <a:rPr lang="ru-RU" sz="1900" b="1" dirty="0" err="1">
                <a:solidFill>
                  <a:srgbClr val="00823B"/>
                </a:solidFill>
                <a:latin typeface="Arial Black" panose="020B0A04020102020204" pitchFamily="34" charset="0"/>
              </a:rPr>
              <a:t>Положення</a:t>
            </a:r>
            <a:r>
              <a:rPr lang="ru-RU" sz="1900" b="1" dirty="0">
                <a:solidFill>
                  <a:srgbClr val="00823B"/>
                </a:solidFill>
                <a:latin typeface="Arial Black" panose="020B0A04020102020204" pitchFamily="34" charset="0"/>
              </a:rPr>
              <a:t> Закону </a:t>
            </a:r>
            <a:r>
              <a:rPr lang="ru-RU" sz="1900" b="1" dirty="0" err="1">
                <a:solidFill>
                  <a:srgbClr val="00823B"/>
                </a:solidFill>
                <a:latin typeface="Arial Black" panose="020B0A04020102020204" pitchFamily="34" charset="0"/>
              </a:rPr>
              <a:t>України</a:t>
            </a:r>
            <a:r>
              <a:rPr lang="ru-RU" sz="1900" b="1" dirty="0">
                <a:solidFill>
                  <a:srgbClr val="00823B"/>
                </a:solidFill>
                <a:latin typeface="Arial Black" panose="020B0A04020102020204" pitchFamily="34" charset="0"/>
              </a:rPr>
              <a:t> </a:t>
            </a:r>
            <a:r>
              <a:rPr lang="ru-RU" sz="1900" b="1" dirty="0" err="1">
                <a:solidFill>
                  <a:srgbClr val="00823B"/>
                </a:solidFill>
                <a:latin typeface="Arial Black" panose="020B0A04020102020204" pitchFamily="34" charset="0"/>
              </a:rPr>
              <a:t>від</a:t>
            </a:r>
            <a:r>
              <a:rPr lang="ru-RU" sz="1900" b="1" dirty="0">
                <a:solidFill>
                  <a:srgbClr val="00823B"/>
                </a:solidFill>
                <a:latin typeface="Arial Black" panose="020B0A04020102020204" pitchFamily="34" charset="0"/>
              </a:rPr>
              <a:t> 17.06.2020 №</a:t>
            </a:r>
            <a:r>
              <a:rPr lang="en-US" sz="1900" b="1" dirty="0">
                <a:solidFill>
                  <a:srgbClr val="00823B"/>
                </a:solidFill>
                <a:latin typeface="Arial Black" panose="020B0A04020102020204" pitchFamily="34" charset="0"/>
              </a:rPr>
              <a:t> 711-IX </a:t>
            </a:r>
            <a:r>
              <a:rPr lang="uk-UA" sz="1900" b="1" dirty="0">
                <a:solidFill>
                  <a:srgbClr val="00823B"/>
                </a:solidFill>
                <a:latin typeface="Arial Black" panose="020B0A04020102020204" pitchFamily="34" charset="0"/>
              </a:rPr>
              <a:t> </a:t>
            </a:r>
            <a:r>
              <a:rPr lang="ru-RU" sz="1900" b="1" dirty="0">
                <a:solidFill>
                  <a:srgbClr val="00823B"/>
                </a:solidFill>
                <a:latin typeface="Arial Black" panose="020B0A04020102020204" pitchFamily="34" charset="0"/>
              </a:rPr>
              <a:t>«Про внесення змін до деяких </a:t>
            </a:r>
            <a:r>
              <a:rPr lang="ru-RU" sz="1900" b="1" dirty="0" err="1">
                <a:solidFill>
                  <a:srgbClr val="00823B"/>
                </a:solidFill>
                <a:latin typeface="Arial Black" panose="020B0A04020102020204" pitchFamily="34" charset="0"/>
              </a:rPr>
              <a:t>законодавчих</a:t>
            </a:r>
            <a:r>
              <a:rPr lang="ru-RU" sz="1900" b="1" dirty="0">
                <a:solidFill>
                  <a:srgbClr val="00823B"/>
                </a:solidFill>
                <a:latin typeface="Arial Black" panose="020B0A04020102020204" pitchFamily="34" charset="0"/>
              </a:rPr>
              <a:t> актів </a:t>
            </a:r>
            <a:r>
              <a:rPr lang="ru-RU" sz="1900" b="1" dirty="0" err="1">
                <a:solidFill>
                  <a:srgbClr val="00823B"/>
                </a:solidFill>
                <a:latin typeface="Arial Black" panose="020B0A04020102020204" pitchFamily="34" charset="0"/>
              </a:rPr>
              <a:t>України</a:t>
            </a:r>
            <a:r>
              <a:rPr lang="ru-RU" sz="1900" b="1" dirty="0">
                <a:solidFill>
                  <a:srgbClr val="00823B"/>
                </a:solidFill>
                <a:latin typeface="Arial Black" panose="020B0A04020102020204" pitchFamily="34" charset="0"/>
              </a:rPr>
              <a:t> </a:t>
            </a:r>
            <a:r>
              <a:rPr lang="ru-RU" sz="1900" b="1" dirty="0" err="1">
                <a:solidFill>
                  <a:srgbClr val="00823B"/>
                </a:solidFill>
                <a:latin typeface="Arial Black" panose="020B0A04020102020204" pitchFamily="34" charset="0"/>
              </a:rPr>
              <a:t>щодо</a:t>
            </a:r>
            <a:r>
              <a:rPr lang="ru-RU" sz="1900" b="1" dirty="0">
                <a:solidFill>
                  <a:srgbClr val="00823B"/>
                </a:solidFill>
                <a:latin typeface="Arial Black" panose="020B0A04020102020204" pitchFamily="34" charset="0"/>
              </a:rPr>
              <a:t> </a:t>
            </a:r>
            <a:r>
              <a:rPr lang="ru-RU" sz="1900" b="1" dirty="0" err="1">
                <a:solidFill>
                  <a:srgbClr val="00823B"/>
                </a:solidFill>
                <a:latin typeface="Arial Black" panose="020B0A04020102020204" pitchFamily="34" charset="0"/>
              </a:rPr>
              <a:t>планування</a:t>
            </a:r>
            <a:r>
              <a:rPr lang="ru-RU" sz="1900" b="1" dirty="0">
                <a:solidFill>
                  <a:srgbClr val="00823B"/>
                </a:solidFill>
                <a:latin typeface="Arial Black" panose="020B0A04020102020204" pitchFamily="34" charset="0"/>
              </a:rPr>
              <a:t> </a:t>
            </a:r>
            <a:r>
              <a:rPr lang="ru-RU" sz="1900" b="1" dirty="0" err="1">
                <a:solidFill>
                  <a:srgbClr val="00823B"/>
                </a:solidFill>
                <a:latin typeface="Arial Black" panose="020B0A04020102020204" pitchFamily="34" charset="0"/>
              </a:rPr>
              <a:t>використання</a:t>
            </a:r>
            <a:r>
              <a:rPr lang="ru-RU" sz="1900" b="1" dirty="0">
                <a:solidFill>
                  <a:srgbClr val="00823B"/>
                </a:solidFill>
                <a:latin typeface="Arial Black" panose="020B0A04020102020204" pitchFamily="34" charset="0"/>
              </a:rPr>
              <a:t> земель»</a:t>
            </a:r>
            <a:endParaRPr lang="ru-RU" sz="1900" b="1" i="1" u="sng" dirty="0">
              <a:solidFill>
                <a:srgbClr val="00823B"/>
              </a:solidFill>
              <a:latin typeface="Arial Black" panose="020B0A04020102020204" pitchFamily="34" charset="0"/>
            </a:endParaRPr>
          </a:p>
        </p:txBody>
      </p:sp>
      <p:sp>
        <p:nvSpPr>
          <p:cNvPr id="10" name="Заголовок 1">
            <a:extLst>
              <a:ext uri="{FF2B5EF4-FFF2-40B4-BE49-F238E27FC236}">
                <a16:creationId xmlns:a16="http://schemas.microsoft.com/office/drawing/2014/main" id="{2A905B90-9B73-4A0C-9888-7C842FC75C34}"/>
              </a:ext>
            </a:extLst>
          </p:cNvPr>
          <p:cNvSpPr txBox="1">
            <a:spLocks/>
          </p:cNvSpPr>
          <p:nvPr/>
        </p:nvSpPr>
        <p:spPr>
          <a:xfrm>
            <a:off x="1046682" y="292462"/>
            <a:ext cx="4450351" cy="5892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uk-UA" sz="1200" b="1" dirty="0">
              <a:solidFill>
                <a:srgbClr val="00823B"/>
              </a:solidFill>
            </a:endParaRPr>
          </a:p>
          <a:p>
            <a:r>
              <a:rPr lang="uk-UA" sz="1200" b="1" dirty="0">
                <a:solidFill>
                  <a:srgbClr val="00823B"/>
                </a:solidFill>
              </a:rPr>
              <a:t>Департамент агропромислового розвитку та земельних відносин Донецької обласної державної адміністрації</a:t>
            </a:r>
            <a:endParaRPr lang="ru-RU" sz="1200" b="1" dirty="0">
              <a:solidFill>
                <a:srgbClr val="00823B"/>
              </a:solidFill>
            </a:endParaRPr>
          </a:p>
        </p:txBody>
      </p:sp>
    </p:spTree>
    <p:extLst>
      <p:ext uri="{BB962C8B-B14F-4D97-AF65-F5344CB8AC3E}">
        <p14:creationId xmlns:p14="http://schemas.microsoft.com/office/powerpoint/2010/main" val="704846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В Україні спростять оформлення землі"/>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2001" cy="6866607"/>
          </a:xfrm>
          <a:prstGeom prst="rect">
            <a:avLst/>
          </a:prstGeom>
          <a:solidFill>
            <a:schemeClr val="bg1"/>
          </a:solidFill>
          <a:effectLst>
            <a:reflection endPos="0" dist="50800" dir="5400000" sy="-100000" algn="bl" rotWithShape="0"/>
          </a:effectLst>
        </p:spPr>
      </p:pic>
      <p:sp>
        <p:nvSpPr>
          <p:cNvPr id="5" name="Прямоугольник 4"/>
          <p:cNvSpPr/>
          <p:nvPr/>
        </p:nvSpPr>
        <p:spPr>
          <a:xfrm>
            <a:off x="-1" y="0"/>
            <a:ext cx="12192001" cy="6857999"/>
          </a:xfrm>
          <a:prstGeom prst="rect">
            <a:avLst/>
          </a:prstGeom>
          <a:solidFill>
            <a:schemeClr val="bg1">
              <a:alpha val="54000"/>
            </a:schemeClr>
          </a:solidFill>
          <a:ln>
            <a:solidFill>
              <a:schemeClr val="bg1">
                <a:alpha val="23137"/>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a:p>
        </p:txBody>
      </p:sp>
      <p:pic>
        <p:nvPicPr>
          <p:cNvPr id="7" name="Picture 2" descr="Герб Донецької області"/>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095" y="225379"/>
            <a:ext cx="608587" cy="652059"/>
          </a:xfrm>
          <a:prstGeom prst="rect">
            <a:avLst/>
          </a:prstGeom>
          <a:noFill/>
          <a:extLst>
            <a:ext uri="{909E8E84-426E-40DD-AFC4-6F175D3DCCD1}">
              <a14:hiddenFill xmlns:a14="http://schemas.microsoft.com/office/drawing/2010/main">
                <a:solidFill>
                  <a:srgbClr val="FFFFFF"/>
                </a:solidFill>
              </a14:hiddenFill>
            </a:ext>
          </a:extLst>
        </p:spPr>
      </p:pic>
      <p:sp>
        <p:nvSpPr>
          <p:cNvPr id="9" name="Прямоугольник 8"/>
          <p:cNvSpPr/>
          <p:nvPr/>
        </p:nvSpPr>
        <p:spPr>
          <a:xfrm>
            <a:off x="438095" y="2667910"/>
            <a:ext cx="11429227" cy="3016210"/>
          </a:xfrm>
          <a:prstGeom prst="rect">
            <a:avLst/>
          </a:prstGeom>
        </p:spPr>
        <p:txBody>
          <a:bodyPr wrap="square">
            <a:spAutoFit/>
          </a:bodyPr>
          <a:lstStyle/>
          <a:p>
            <a:pPr marL="342900" indent="-342900">
              <a:spcAft>
                <a:spcPts val="1200"/>
              </a:spcAft>
              <a:buFont typeface="Wingdings" panose="05000000000000000000" pitchFamily="2" charset="2"/>
              <a:buChar char="q"/>
              <a:tabLst>
                <a:tab pos="177800" algn="l"/>
              </a:tabLst>
            </a:pPr>
            <a:r>
              <a:rPr lang="uk-UA" sz="2000" b="1" i="1" dirty="0">
                <a:solidFill>
                  <a:schemeClr val="accent6">
                    <a:lumMod val="50000"/>
                  </a:schemeClr>
                </a:solidFill>
              </a:rPr>
              <a:t>Сільські, селищні, міські ради забезпечують внесення до 1 січня 2025 року до Державного земельного кадастру відомостей про:</a:t>
            </a:r>
          </a:p>
          <a:p>
            <a:pPr marL="1346200">
              <a:spcAft>
                <a:spcPts val="1200"/>
              </a:spcAft>
              <a:buFont typeface="Wingdings" panose="05000000000000000000" pitchFamily="2" charset="2"/>
              <a:buChar char="ü"/>
              <a:tabLst>
                <a:tab pos="177800" algn="l"/>
                <a:tab pos="1524000" algn="l"/>
                <a:tab pos="1612900" algn="l"/>
                <a:tab pos="2057400" algn="l"/>
              </a:tabLst>
            </a:pPr>
            <a:r>
              <a:rPr lang="uk-UA" sz="2000" dirty="0">
                <a:solidFill>
                  <a:schemeClr val="accent6">
                    <a:lumMod val="50000"/>
                  </a:schemeClr>
                </a:solidFill>
              </a:rPr>
              <a:t>функціональні зони територій, визначені у містобудівній документації на місцевому рівні, затвердженій до набрання чинності цим Законом</a:t>
            </a:r>
          </a:p>
          <a:p>
            <a:pPr marL="1346200">
              <a:spcAft>
                <a:spcPts val="1200"/>
              </a:spcAft>
              <a:buFont typeface="Wingdings" panose="05000000000000000000" pitchFamily="2" charset="2"/>
              <a:buChar char="ü"/>
              <a:tabLst>
                <a:tab pos="177800" algn="l"/>
                <a:tab pos="1524000" algn="l"/>
                <a:tab pos="1612900" algn="l"/>
                <a:tab pos="2057400" algn="l"/>
              </a:tabLst>
            </a:pPr>
            <a:r>
              <a:rPr lang="uk-UA" sz="2000" dirty="0">
                <a:solidFill>
                  <a:schemeClr val="accent6">
                    <a:lumMod val="50000"/>
                  </a:schemeClr>
                </a:solidFill>
              </a:rPr>
              <a:t>межі територій пам’яток, історико-культурних заповідників, історичних ареалів населених пунктів та зон охорони пам’яток культурної спадщини, зазначені в історико-архітектурному опорному плані, затвердженому до набрання чинності цим Законом</a:t>
            </a:r>
          </a:p>
          <a:p>
            <a:pPr marL="1346200">
              <a:spcAft>
                <a:spcPts val="1200"/>
              </a:spcAft>
              <a:buFont typeface="Wingdings" panose="05000000000000000000" pitchFamily="2" charset="2"/>
              <a:buChar char="ü"/>
              <a:tabLst>
                <a:tab pos="177800" algn="l"/>
                <a:tab pos="1524000" algn="l"/>
                <a:tab pos="1612900" algn="l"/>
                <a:tab pos="2057400" algn="l"/>
              </a:tabLst>
            </a:pPr>
            <a:r>
              <a:rPr lang="uk-UA" sz="2000" dirty="0">
                <a:solidFill>
                  <a:schemeClr val="accent6">
                    <a:lumMod val="50000"/>
                  </a:schemeClr>
                </a:solidFill>
              </a:rPr>
              <a:t>обмеження у використанні земель у сфері забудови</a:t>
            </a:r>
          </a:p>
        </p:txBody>
      </p:sp>
      <p:sp>
        <p:nvSpPr>
          <p:cNvPr id="2" name="Номер слайда 1">
            <a:extLst>
              <a:ext uri="{FF2B5EF4-FFF2-40B4-BE49-F238E27FC236}">
                <a16:creationId xmlns:a16="http://schemas.microsoft.com/office/drawing/2014/main" id="{0C0EF33D-9316-4E3C-8CC8-1107ABD79830}"/>
              </a:ext>
            </a:extLst>
          </p:cNvPr>
          <p:cNvSpPr>
            <a:spLocks noGrp="1"/>
          </p:cNvSpPr>
          <p:nvPr>
            <p:ph type="sldNum" sz="quarter" idx="12"/>
          </p:nvPr>
        </p:nvSpPr>
        <p:spPr/>
        <p:txBody>
          <a:bodyPr/>
          <a:lstStyle/>
          <a:p>
            <a:fld id="{5A653ED9-7830-4388-9AE7-A2D1C7938437}" type="slidenum">
              <a:rPr lang="ru-RU" smtClean="0"/>
              <a:t>18</a:t>
            </a:fld>
            <a:endParaRPr lang="ru-RU" dirty="0"/>
          </a:p>
        </p:txBody>
      </p:sp>
      <p:sp>
        <p:nvSpPr>
          <p:cNvPr id="10" name="Заголовок 1">
            <a:extLst>
              <a:ext uri="{FF2B5EF4-FFF2-40B4-BE49-F238E27FC236}">
                <a16:creationId xmlns:a16="http://schemas.microsoft.com/office/drawing/2014/main" id="{92FD6B99-582C-4C7B-8E36-19CB655B7C32}"/>
              </a:ext>
            </a:extLst>
          </p:cNvPr>
          <p:cNvSpPr txBox="1">
            <a:spLocks/>
          </p:cNvSpPr>
          <p:nvPr/>
        </p:nvSpPr>
        <p:spPr>
          <a:xfrm>
            <a:off x="1046682" y="324569"/>
            <a:ext cx="4450351" cy="5892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uk-UA" sz="1200" b="1" dirty="0">
              <a:solidFill>
                <a:srgbClr val="00823B"/>
              </a:solidFill>
            </a:endParaRPr>
          </a:p>
          <a:p>
            <a:r>
              <a:rPr lang="uk-UA" sz="1200" b="1" dirty="0">
                <a:solidFill>
                  <a:srgbClr val="00823B"/>
                </a:solidFill>
              </a:rPr>
              <a:t>Департамент агропромислового розвитку та земельних відносин Донецької обласної державної адміністрації</a:t>
            </a:r>
            <a:endParaRPr lang="ru-RU" sz="1200" b="1" dirty="0">
              <a:solidFill>
                <a:srgbClr val="00823B"/>
              </a:solidFill>
            </a:endParaRPr>
          </a:p>
        </p:txBody>
      </p:sp>
      <p:sp>
        <p:nvSpPr>
          <p:cNvPr id="11" name="Прямоугольник 10">
            <a:extLst>
              <a:ext uri="{FF2B5EF4-FFF2-40B4-BE49-F238E27FC236}">
                <a16:creationId xmlns:a16="http://schemas.microsoft.com/office/drawing/2014/main" id="{7996A6B0-D038-42CE-8D69-90FDD46755E3}"/>
              </a:ext>
            </a:extLst>
          </p:cNvPr>
          <p:cNvSpPr/>
          <p:nvPr/>
        </p:nvSpPr>
        <p:spPr>
          <a:xfrm>
            <a:off x="809325" y="1285457"/>
            <a:ext cx="10864566" cy="677108"/>
          </a:xfrm>
          <a:prstGeom prst="rect">
            <a:avLst/>
          </a:prstGeom>
        </p:spPr>
        <p:txBody>
          <a:bodyPr wrap="square">
            <a:spAutoFit/>
          </a:bodyPr>
          <a:lstStyle/>
          <a:p>
            <a:pPr algn="ctr">
              <a:spcAft>
                <a:spcPts val="600"/>
              </a:spcAft>
            </a:pPr>
            <a:r>
              <a:rPr lang="ru-RU" sz="1900" b="1" dirty="0" err="1">
                <a:solidFill>
                  <a:srgbClr val="00823B"/>
                </a:solidFill>
                <a:latin typeface="Arial Black" panose="020B0A04020102020204" pitchFamily="34" charset="0"/>
              </a:rPr>
              <a:t>Положення</a:t>
            </a:r>
            <a:r>
              <a:rPr lang="ru-RU" sz="1900" b="1" dirty="0">
                <a:solidFill>
                  <a:srgbClr val="00823B"/>
                </a:solidFill>
                <a:latin typeface="Arial Black" panose="020B0A04020102020204" pitchFamily="34" charset="0"/>
              </a:rPr>
              <a:t> Закону </a:t>
            </a:r>
            <a:r>
              <a:rPr lang="ru-RU" sz="1900" b="1" dirty="0" err="1">
                <a:solidFill>
                  <a:srgbClr val="00823B"/>
                </a:solidFill>
                <a:latin typeface="Arial Black" panose="020B0A04020102020204" pitchFamily="34" charset="0"/>
              </a:rPr>
              <a:t>України</a:t>
            </a:r>
            <a:r>
              <a:rPr lang="ru-RU" sz="1900" b="1" dirty="0">
                <a:solidFill>
                  <a:srgbClr val="00823B"/>
                </a:solidFill>
                <a:latin typeface="Arial Black" panose="020B0A04020102020204" pitchFamily="34" charset="0"/>
              </a:rPr>
              <a:t> </a:t>
            </a:r>
            <a:r>
              <a:rPr lang="ru-RU" sz="1900" b="1" dirty="0" err="1">
                <a:solidFill>
                  <a:srgbClr val="00823B"/>
                </a:solidFill>
                <a:latin typeface="Arial Black" panose="020B0A04020102020204" pitchFamily="34" charset="0"/>
              </a:rPr>
              <a:t>від</a:t>
            </a:r>
            <a:r>
              <a:rPr lang="ru-RU" sz="1900" b="1" dirty="0">
                <a:solidFill>
                  <a:srgbClr val="00823B"/>
                </a:solidFill>
                <a:latin typeface="Arial Black" panose="020B0A04020102020204" pitchFamily="34" charset="0"/>
              </a:rPr>
              <a:t> 17.06.2020 №</a:t>
            </a:r>
            <a:r>
              <a:rPr lang="en-US" sz="1900" b="1" dirty="0">
                <a:solidFill>
                  <a:srgbClr val="00823B"/>
                </a:solidFill>
                <a:latin typeface="Arial Black" panose="020B0A04020102020204" pitchFamily="34" charset="0"/>
              </a:rPr>
              <a:t> 711-IX </a:t>
            </a:r>
            <a:r>
              <a:rPr lang="uk-UA" sz="1900" b="1" dirty="0">
                <a:solidFill>
                  <a:srgbClr val="00823B"/>
                </a:solidFill>
                <a:latin typeface="Arial Black" panose="020B0A04020102020204" pitchFamily="34" charset="0"/>
              </a:rPr>
              <a:t> </a:t>
            </a:r>
            <a:r>
              <a:rPr lang="ru-RU" sz="1900" b="1" dirty="0">
                <a:solidFill>
                  <a:srgbClr val="00823B"/>
                </a:solidFill>
                <a:latin typeface="Arial Black" panose="020B0A04020102020204" pitchFamily="34" charset="0"/>
              </a:rPr>
              <a:t>«Про внесення змін до деяких </a:t>
            </a:r>
            <a:r>
              <a:rPr lang="ru-RU" sz="1900" b="1" dirty="0" err="1">
                <a:solidFill>
                  <a:srgbClr val="00823B"/>
                </a:solidFill>
                <a:latin typeface="Arial Black" panose="020B0A04020102020204" pitchFamily="34" charset="0"/>
              </a:rPr>
              <a:t>законодавчих</a:t>
            </a:r>
            <a:r>
              <a:rPr lang="ru-RU" sz="1900" b="1" dirty="0">
                <a:solidFill>
                  <a:srgbClr val="00823B"/>
                </a:solidFill>
                <a:latin typeface="Arial Black" panose="020B0A04020102020204" pitchFamily="34" charset="0"/>
              </a:rPr>
              <a:t> актів </a:t>
            </a:r>
            <a:r>
              <a:rPr lang="ru-RU" sz="1900" b="1" dirty="0" err="1">
                <a:solidFill>
                  <a:srgbClr val="00823B"/>
                </a:solidFill>
                <a:latin typeface="Arial Black" panose="020B0A04020102020204" pitchFamily="34" charset="0"/>
              </a:rPr>
              <a:t>України</a:t>
            </a:r>
            <a:r>
              <a:rPr lang="ru-RU" sz="1900" b="1" dirty="0">
                <a:solidFill>
                  <a:srgbClr val="00823B"/>
                </a:solidFill>
                <a:latin typeface="Arial Black" panose="020B0A04020102020204" pitchFamily="34" charset="0"/>
              </a:rPr>
              <a:t> </a:t>
            </a:r>
            <a:r>
              <a:rPr lang="ru-RU" sz="1900" b="1" dirty="0" err="1">
                <a:solidFill>
                  <a:srgbClr val="00823B"/>
                </a:solidFill>
                <a:latin typeface="Arial Black" panose="020B0A04020102020204" pitchFamily="34" charset="0"/>
              </a:rPr>
              <a:t>щодо</a:t>
            </a:r>
            <a:r>
              <a:rPr lang="ru-RU" sz="1900" b="1" dirty="0">
                <a:solidFill>
                  <a:srgbClr val="00823B"/>
                </a:solidFill>
                <a:latin typeface="Arial Black" panose="020B0A04020102020204" pitchFamily="34" charset="0"/>
              </a:rPr>
              <a:t> </a:t>
            </a:r>
            <a:r>
              <a:rPr lang="ru-RU" sz="1900" b="1" dirty="0" err="1">
                <a:solidFill>
                  <a:srgbClr val="00823B"/>
                </a:solidFill>
                <a:latin typeface="Arial Black" panose="020B0A04020102020204" pitchFamily="34" charset="0"/>
              </a:rPr>
              <a:t>планування</a:t>
            </a:r>
            <a:r>
              <a:rPr lang="ru-RU" sz="1900" b="1" dirty="0">
                <a:solidFill>
                  <a:srgbClr val="00823B"/>
                </a:solidFill>
                <a:latin typeface="Arial Black" panose="020B0A04020102020204" pitchFamily="34" charset="0"/>
              </a:rPr>
              <a:t> </a:t>
            </a:r>
            <a:r>
              <a:rPr lang="ru-RU" sz="1900" b="1" dirty="0" err="1">
                <a:solidFill>
                  <a:srgbClr val="00823B"/>
                </a:solidFill>
                <a:latin typeface="Arial Black" panose="020B0A04020102020204" pitchFamily="34" charset="0"/>
              </a:rPr>
              <a:t>використання</a:t>
            </a:r>
            <a:r>
              <a:rPr lang="ru-RU" sz="1900" b="1" dirty="0">
                <a:solidFill>
                  <a:srgbClr val="00823B"/>
                </a:solidFill>
                <a:latin typeface="Arial Black" panose="020B0A04020102020204" pitchFamily="34" charset="0"/>
              </a:rPr>
              <a:t> земель»</a:t>
            </a:r>
            <a:endParaRPr lang="ru-RU" sz="1900" b="1" i="1" u="sng" dirty="0">
              <a:solidFill>
                <a:srgbClr val="00823B"/>
              </a:solidFill>
              <a:latin typeface="Arial Black" panose="020B0A04020102020204" pitchFamily="34" charset="0"/>
            </a:endParaRPr>
          </a:p>
        </p:txBody>
      </p:sp>
    </p:spTree>
    <p:extLst>
      <p:ext uri="{BB962C8B-B14F-4D97-AF65-F5344CB8AC3E}">
        <p14:creationId xmlns:p14="http://schemas.microsoft.com/office/powerpoint/2010/main" val="5782975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В Україні спростять оформлення землі"/>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2001" cy="6866607"/>
          </a:xfrm>
          <a:prstGeom prst="rect">
            <a:avLst/>
          </a:prstGeom>
          <a:solidFill>
            <a:schemeClr val="bg1"/>
          </a:solidFill>
          <a:effectLst>
            <a:reflection endPos="0" dist="50800" dir="5400000" sy="-100000" algn="bl" rotWithShape="0"/>
          </a:effectLst>
        </p:spPr>
      </p:pic>
      <p:sp>
        <p:nvSpPr>
          <p:cNvPr id="5" name="Прямоугольник 4"/>
          <p:cNvSpPr/>
          <p:nvPr/>
        </p:nvSpPr>
        <p:spPr>
          <a:xfrm>
            <a:off x="-1" y="0"/>
            <a:ext cx="12192001" cy="6857999"/>
          </a:xfrm>
          <a:prstGeom prst="rect">
            <a:avLst/>
          </a:prstGeom>
          <a:solidFill>
            <a:schemeClr val="bg1">
              <a:alpha val="54000"/>
            </a:schemeClr>
          </a:solidFill>
          <a:ln>
            <a:solidFill>
              <a:schemeClr val="bg1">
                <a:alpha val="23137"/>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a:p>
        </p:txBody>
      </p:sp>
      <p:pic>
        <p:nvPicPr>
          <p:cNvPr id="7" name="Picture 2" descr="Герб Донецької області"/>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095" y="225379"/>
            <a:ext cx="608587" cy="652059"/>
          </a:xfrm>
          <a:prstGeom prst="rect">
            <a:avLst/>
          </a:prstGeom>
          <a:noFill/>
          <a:extLst>
            <a:ext uri="{909E8E84-426E-40DD-AFC4-6F175D3DCCD1}">
              <a14:hiddenFill xmlns:a14="http://schemas.microsoft.com/office/drawing/2010/main">
                <a:solidFill>
                  <a:srgbClr val="FFFFFF"/>
                </a:solidFill>
              </a14:hiddenFill>
            </a:ext>
          </a:extLst>
        </p:spPr>
      </p:pic>
      <p:sp>
        <p:nvSpPr>
          <p:cNvPr id="9" name="Прямоугольник 8"/>
          <p:cNvSpPr/>
          <p:nvPr/>
        </p:nvSpPr>
        <p:spPr>
          <a:xfrm>
            <a:off x="526994" y="2288410"/>
            <a:ext cx="11429227" cy="4678204"/>
          </a:xfrm>
          <a:prstGeom prst="rect">
            <a:avLst/>
          </a:prstGeom>
        </p:spPr>
        <p:txBody>
          <a:bodyPr wrap="square">
            <a:spAutoFit/>
          </a:bodyPr>
          <a:lstStyle/>
          <a:p>
            <a:pPr marL="342900" indent="-342900" algn="just">
              <a:buFont typeface="Wingdings" panose="05000000000000000000" pitchFamily="2" charset="2"/>
              <a:buChar char="q"/>
            </a:pPr>
            <a:r>
              <a:rPr lang="uk-UA" sz="2000" dirty="0">
                <a:solidFill>
                  <a:schemeClr val="accent6">
                    <a:lumMod val="50000"/>
                  </a:schemeClr>
                </a:solidFill>
              </a:rPr>
              <a:t>Фінансування робіт з планування території областей, районів, територій територіальних громад (у тому числі населених пунктів), районів у містах, кварталів, інших частин території відповідної територіальної громади, проведення містобудівного моніторингу здійснюється за рахунок коштів відповідних місцевих бюджетів, </a:t>
            </a:r>
            <a:r>
              <a:rPr lang="uk-UA" sz="2000" b="1" i="1" dirty="0">
                <a:solidFill>
                  <a:schemeClr val="accent6">
                    <a:lumMod val="50000"/>
                  </a:schemeClr>
                </a:solidFill>
              </a:rPr>
              <a:t>коштів міжнародної технічної та/або фінансової допомоги, у тому числі у вигляді грантів.</a:t>
            </a:r>
          </a:p>
          <a:p>
            <a:pPr marL="342900" indent="-342900" algn="just">
              <a:buFont typeface="Wingdings" panose="05000000000000000000" pitchFamily="2" charset="2"/>
              <a:buChar char="q"/>
            </a:pPr>
            <a:endParaRPr lang="uk-UA" sz="1000" dirty="0">
              <a:solidFill>
                <a:schemeClr val="accent6">
                  <a:lumMod val="50000"/>
                </a:schemeClr>
              </a:solidFill>
            </a:endParaRPr>
          </a:p>
          <a:p>
            <a:pPr marL="342900" indent="-342900" algn="just">
              <a:buFont typeface="Wingdings" panose="05000000000000000000" pitchFamily="2" charset="2"/>
              <a:buChar char="q"/>
            </a:pPr>
            <a:r>
              <a:rPr lang="uk-UA" sz="2000" dirty="0">
                <a:solidFill>
                  <a:schemeClr val="accent6">
                    <a:lumMod val="50000"/>
                  </a:schemeClr>
                </a:solidFill>
              </a:rPr>
              <a:t>Кабінет Міністрів України:</a:t>
            </a:r>
          </a:p>
          <a:p>
            <a:pPr marL="342900" indent="-342900" algn="just">
              <a:buFont typeface="Wingdings" panose="05000000000000000000" pitchFamily="2" charset="2"/>
              <a:buChar char="ü"/>
            </a:pPr>
            <a:r>
              <a:rPr lang="uk-UA" sz="2000" dirty="0">
                <a:solidFill>
                  <a:schemeClr val="accent6">
                    <a:lumMod val="50000"/>
                  </a:schemeClr>
                </a:solidFill>
              </a:rPr>
              <a:t>затверджує класифікатор видів цільового призначення земельних ділянок, видів функціонального призначення територій та співвідношення між ними, а також правила його застосування, Порядок та умови надання і використання субвенції з державного бюджету місцевим бюджетам на розроблення комплексних планів просторового розвитку територій територіальних громад</a:t>
            </a:r>
          </a:p>
          <a:p>
            <a:pPr marL="342900" indent="-342900" algn="just">
              <a:buFont typeface="Wingdings" panose="05000000000000000000" pitchFamily="2" charset="2"/>
              <a:buChar char="ü"/>
            </a:pPr>
            <a:r>
              <a:rPr lang="uk-UA" sz="2000" b="1" i="1" dirty="0">
                <a:solidFill>
                  <a:schemeClr val="accent6">
                    <a:lumMod val="50000"/>
                  </a:schemeClr>
                </a:solidFill>
              </a:rPr>
              <a:t>щороку </a:t>
            </a:r>
            <a:r>
              <a:rPr lang="uk-UA" sz="2000" dirty="0">
                <a:solidFill>
                  <a:schemeClr val="accent6">
                    <a:lumMod val="50000"/>
                  </a:schemeClr>
                </a:solidFill>
              </a:rPr>
              <a:t>під час підготовки проекту закону України про Державний бюджет України на відповідний рік </a:t>
            </a:r>
            <a:r>
              <a:rPr lang="uk-UA" sz="2000" b="1" i="1" dirty="0">
                <a:solidFill>
                  <a:schemeClr val="accent6">
                    <a:lumMod val="50000"/>
                  </a:schemeClr>
                </a:solidFill>
              </a:rPr>
              <a:t>передбачає субвенцію з державного бюджету місцевим бюджетам на розроблення комплексних планів просторового розвитку територій громад</a:t>
            </a:r>
          </a:p>
          <a:p>
            <a:pPr marL="285750" indent="-285750" algn="just">
              <a:buFont typeface="Wingdings" panose="05000000000000000000" pitchFamily="2" charset="2"/>
              <a:buChar char="q"/>
            </a:pPr>
            <a:endParaRPr lang="uk-UA" dirty="0"/>
          </a:p>
        </p:txBody>
      </p:sp>
      <p:sp>
        <p:nvSpPr>
          <p:cNvPr id="2" name="Номер слайда 1">
            <a:extLst>
              <a:ext uri="{FF2B5EF4-FFF2-40B4-BE49-F238E27FC236}">
                <a16:creationId xmlns:a16="http://schemas.microsoft.com/office/drawing/2014/main" id="{0C0EF33D-9316-4E3C-8CC8-1107ABD79830}"/>
              </a:ext>
            </a:extLst>
          </p:cNvPr>
          <p:cNvSpPr>
            <a:spLocks noGrp="1"/>
          </p:cNvSpPr>
          <p:nvPr>
            <p:ph type="sldNum" sz="quarter" idx="12"/>
          </p:nvPr>
        </p:nvSpPr>
        <p:spPr/>
        <p:txBody>
          <a:bodyPr/>
          <a:lstStyle/>
          <a:p>
            <a:fld id="{5A653ED9-7830-4388-9AE7-A2D1C7938437}" type="slidenum">
              <a:rPr lang="ru-RU" smtClean="0"/>
              <a:t>19</a:t>
            </a:fld>
            <a:endParaRPr lang="ru-RU" dirty="0"/>
          </a:p>
        </p:txBody>
      </p:sp>
      <p:sp>
        <p:nvSpPr>
          <p:cNvPr id="10" name="Прямоугольник 9">
            <a:extLst>
              <a:ext uri="{FF2B5EF4-FFF2-40B4-BE49-F238E27FC236}">
                <a16:creationId xmlns:a16="http://schemas.microsoft.com/office/drawing/2014/main" id="{89871B54-9B49-4575-B499-BE43AE66DAC8}"/>
              </a:ext>
            </a:extLst>
          </p:cNvPr>
          <p:cNvSpPr/>
          <p:nvPr/>
        </p:nvSpPr>
        <p:spPr>
          <a:xfrm>
            <a:off x="809325" y="1285457"/>
            <a:ext cx="10864566" cy="677108"/>
          </a:xfrm>
          <a:prstGeom prst="rect">
            <a:avLst/>
          </a:prstGeom>
        </p:spPr>
        <p:txBody>
          <a:bodyPr wrap="square">
            <a:spAutoFit/>
          </a:bodyPr>
          <a:lstStyle/>
          <a:p>
            <a:pPr algn="ctr">
              <a:spcAft>
                <a:spcPts val="600"/>
              </a:spcAft>
            </a:pPr>
            <a:r>
              <a:rPr lang="ru-RU" sz="1900" b="1" dirty="0" err="1">
                <a:solidFill>
                  <a:srgbClr val="00823B"/>
                </a:solidFill>
                <a:latin typeface="Arial Black" panose="020B0A04020102020204" pitchFamily="34" charset="0"/>
              </a:rPr>
              <a:t>Положення</a:t>
            </a:r>
            <a:r>
              <a:rPr lang="ru-RU" sz="1900" b="1" dirty="0">
                <a:solidFill>
                  <a:srgbClr val="00823B"/>
                </a:solidFill>
                <a:latin typeface="Arial Black" panose="020B0A04020102020204" pitchFamily="34" charset="0"/>
              </a:rPr>
              <a:t> Закону </a:t>
            </a:r>
            <a:r>
              <a:rPr lang="ru-RU" sz="1900" b="1" dirty="0" err="1">
                <a:solidFill>
                  <a:srgbClr val="00823B"/>
                </a:solidFill>
                <a:latin typeface="Arial Black" panose="020B0A04020102020204" pitchFamily="34" charset="0"/>
              </a:rPr>
              <a:t>України</a:t>
            </a:r>
            <a:r>
              <a:rPr lang="ru-RU" sz="1900" b="1" dirty="0">
                <a:solidFill>
                  <a:srgbClr val="00823B"/>
                </a:solidFill>
                <a:latin typeface="Arial Black" panose="020B0A04020102020204" pitchFamily="34" charset="0"/>
              </a:rPr>
              <a:t> </a:t>
            </a:r>
            <a:r>
              <a:rPr lang="ru-RU" sz="1900" b="1" dirty="0" err="1">
                <a:solidFill>
                  <a:srgbClr val="00823B"/>
                </a:solidFill>
                <a:latin typeface="Arial Black" panose="020B0A04020102020204" pitchFamily="34" charset="0"/>
              </a:rPr>
              <a:t>від</a:t>
            </a:r>
            <a:r>
              <a:rPr lang="ru-RU" sz="1900" b="1" dirty="0">
                <a:solidFill>
                  <a:srgbClr val="00823B"/>
                </a:solidFill>
                <a:latin typeface="Arial Black" panose="020B0A04020102020204" pitchFamily="34" charset="0"/>
              </a:rPr>
              <a:t> 17.06.2020 №</a:t>
            </a:r>
            <a:r>
              <a:rPr lang="en-US" sz="1900" b="1" dirty="0">
                <a:solidFill>
                  <a:srgbClr val="00823B"/>
                </a:solidFill>
                <a:latin typeface="Arial Black" panose="020B0A04020102020204" pitchFamily="34" charset="0"/>
              </a:rPr>
              <a:t> 711-IX </a:t>
            </a:r>
            <a:r>
              <a:rPr lang="uk-UA" sz="1900" b="1" dirty="0">
                <a:solidFill>
                  <a:srgbClr val="00823B"/>
                </a:solidFill>
                <a:latin typeface="Arial Black" panose="020B0A04020102020204" pitchFamily="34" charset="0"/>
              </a:rPr>
              <a:t> </a:t>
            </a:r>
            <a:r>
              <a:rPr lang="ru-RU" sz="1900" b="1" dirty="0">
                <a:solidFill>
                  <a:srgbClr val="00823B"/>
                </a:solidFill>
                <a:latin typeface="Arial Black" panose="020B0A04020102020204" pitchFamily="34" charset="0"/>
              </a:rPr>
              <a:t>«Про внесення змін до деяких </a:t>
            </a:r>
            <a:r>
              <a:rPr lang="ru-RU" sz="1900" b="1" dirty="0" err="1">
                <a:solidFill>
                  <a:srgbClr val="00823B"/>
                </a:solidFill>
                <a:latin typeface="Arial Black" panose="020B0A04020102020204" pitchFamily="34" charset="0"/>
              </a:rPr>
              <a:t>законодавчих</a:t>
            </a:r>
            <a:r>
              <a:rPr lang="ru-RU" sz="1900" b="1" dirty="0">
                <a:solidFill>
                  <a:srgbClr val="00823B"/>
                </a:solidFill>
                <a:latin typeface="Arial Black" panose="020B0A04020102020204" pitchFamily="34" charset="0"/>
              </a:rPr>
              <a:t> актів </a:t>
            </a:r>
            <a:r>
              <a:rPr lang="ru-RU" sz="1900" b="1" dirty="0" err="1">
                <a:solidFill>
                  <a:srgbClr val="00823B"/>
                </a:solidFill>
                <a:latin typeface="Arial Black" panose="020B0A04020102020204" pitchFamily="34" charset="0"/>
              </a:rPr>
              <a:t>України</a:t>
            </a:r>
            <a:r>
              <a:rPr lang="ru-RU" sz="1900" b="1" dirty="0">
                <a:solidFill>
                  <a:srgbClr val="00823B"/>
                </a:solidFill>
                <a:latin typeface="Arial Black" panose="020B0A04020102020204" pitchFamily="34" charset="0"/>
              </a:rPr>
              <a:t> </a:t>
            </a:r>
            <a:r>
              <a:rPr lang="ru-RU" sz="1900" b="1" dirty="0" err="1">
                <a:solidFill>
                  <a:srgbClr val="00823B"/>
                </a:solidFill>
                <a:latin typeface="Arial Black" panose="020B0A04020102020204" pitchFamily="34" charset="0"/>
              </a:rPr>
              <a:t>щодо</a:t>
            </a:r>
            <a:r>
              <a:rPr lang="ru-RU" sz="1900" b="1" dirty="0">
                <a:solidFill>
                  <a:srgbClr val="00823B"/>
                </a:solidFill>
                <a:latin typeface="Arial Black" panose="020B0A04020102020204" pitchFamily="34" charset="0"/>
              </a:rPr>
              <a:t> </a:t>
            </a:r>
            <a:r>
              <a:rPr lang="ru-RU" sz="1900" b="1" dirty="0" err="1">
                <a:solidFill>
                  <a:srgbClr val="00823B"/>
                </a:solidFill>
                <a:latin typeface="Arial Black" panose="020B0A04020102020204" pitchFamily="34" charset="0"/>
              </a:rPr>
              <a:t>планування</a:t>
            </a:r>
            <a:r>
              <a:rPr lang="ru-RU" sz="1900" b="1" dirty="0">
                <a:solidFill>
                  <a:srgbClr val="00823B"/>
                </a:solidFill>
                <a:latin typeface="Arial Black" panose="020B0A04020102020204" pitchFamily="34" charset="0"/>
              </a:rPr>
              <a:t> </a:t>
            </a:r>
            <a:r>
              <a:rPr lang="ru-RU" sz="1900" b="1" dirty="0" err="1">
                <a:solidFill>
                  <a:srgbClr val="00823B"/>
                </a:solidFill>
                <a:latin typeface="Arial Black" panose="020B0A04020102020204" pitchFamily="34" charset="0"/>
              </a:rPr>
              <a:t>використання</a:t>
            </a:r>
            <a:r>
              <a:rPr lang="ru-RU" sz="1900" b="1" dirty="0">
                <a:solidFill>
                  <a:srgbClr val="00823B"/>
                </a:solidFill>
                <a:latin typeface="Arial Black" panose="020B0A04020102020204" pitchFamily="34" charset="0"/>
              </a:rPr>
              <a:t> земель»</a:t>
            </a:r>
            <a:endParaRPr lang="ru-RU" sz="1900" b="1" i="1" u="sng" dirty="0">
              <a:solidFill>
                <a:srgbClr val="00823B"/>
              </a:solidFill>
              <a:latin typeface="Arial Black" panose="020B0A04020102020204" pitchFamily="34" charset="0"/>
            </a:endParaRPr>
          </a:p>
        </p:txBody>
      </p:sp>
      <p:sp>
        <p:nvSpPr>
          <p:cNvPr id="11" name="Заголовок 1">
            <a:extLst>
              <a:ext uri="{FF2B5EF4-FFF2-40B4-BE49-F238E27FC236}">
                <a16:creationId xmlns:a16="http://schemas.microsoft.com/office/drawing/2014/main" id="{87783FEB-3280-4432-8F9D-D1B212DA7F4C}"/>
              </a:ext>
            </a:extLst>
          </p:cNvPr>
          <p:cNvSpPr txBox="1">
            <a:spLocks/>
          </p:cNvSpPr>
          <p:nvPr/>
        </p:nvSpPr>
        <p:spPr>
          <a:xfrm>
            <a:off x="1046682" y="324569"/>
            <a:ext cx="4450351" cy="5892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uk-UA" sz="1200" b="1" dirty="0">
              <a:solidFill>
                <a:srgbClr val="00823B"/>
              </a:solidFill>
            </a:endParaRPr>
          </a:p>
          <a:p>
            <a:r>
              <a:rPr lang="uk-UA" sz="1200" b="1" dirty="0">
                <a:solidFill>
                  <a:srgbClr val="00823B"/>
                </a:solidFill>
              </a:rPr>
              <a:t>Департамент агропромислового розвитку та земельних відносин Донецької обласної державної адміністрації</a:t>
            </a:r>
            <a:endParaRPr lang="ru-RU" sz="1200" b="1" dirty="0">
              <a:solidFill>
                <a:srgbClr val="00823B"/>
              </a:solidFill>
            </a:endParaRPr>
          </a:p>
        </p:txBody>
      </p:sp>
    </p:spTree>
    <p:extLst>
      <p:ext uri="{BB962C8B-B14F-4D97-AF65-F5344CB8AC3E}">
        <p14:creationId xmlns:p14="http://schemas.microsoft.com/office/powerpoint/2010/main" val="33089807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1212730-1B4C-441A-9ACF-A4F5F0C67B47}"/>
              </a:ext>
            </a:extLst>
          </p:cNvPr>
          <p:cNvSpPr>
            <a:spLocks noGrp="1"/>
          </p:cNvSpPr>
          <p:nvPr>
            <p:ph type="title"/>
          </p:nvPr>
        </p:nvSpPr>
        <p:spPr>
          <a:xfrm>
            <a:off x="923260" y="527523"/>
            <a:ext cx="10515600" cy="836354"/>
          </a:xfrm>
        </p:spPr>
        <p:txBody>
          <a:bodyPr>
            <a:noAutofit/>
          </a:bodyPr>
          <a:lstStyle/>
          <a:p>
            <a:pPr algn="ctr"/>
            <a:r>
              <a:rPr lang="uk-UA" sz="3000" dirty="0">
                <a:solidFill>
                  <a:srgbClr val="C00000"/>
                </a:solidFill>
                <a:latin typeface="Arial Black" panose="020B0A04020102020204" pitchFamily="34" charset="0"/>
                <a:cs typeface="Aharoni" panose="02010803020104030203" pitchFamily="2" charset="-79"/>
              </a:rPr>
              <a:t>ЗЕМЕЛЬНА РЕФОРМА:</a:t>
            </a:r>
            <a:endParaRPr lang="ru-RU" sz="3000" dirty="0">
              <a:solidFill>
                <a:srgbClr val="C00000"/>
              </a:solidFill>
              <a:latin typeface="Arial Black" panose="020B0A04020102020204" pitchFamily="34" charset="0"/>
              <a:cs typeface="Aharoni" panose="02010803020104030203" pitchFamily="2" charset="-79"/>
            </a:endParaRPr>
          </a:p>
        </p:txBody>
      </p:sp>
      <p:sp>
        <p:nvSpPr>
          <p:cNvPr id="3" name="Объект 2">
            <a:extLst>
              <a:ext uri="{FF2B5EF4-FFF2-40B4-BE49-F238E27FC236}">
                <a16:creationId xmlns:a16="http://schemas.microsoft.com/office/drawing/2014/main" id="{5B878EFF-DC63-45DE-886B-A8DFCB554713}"/>
              </a:ext>
            </a:extLst>
          </p:cNvPr>
          <p:cNvSpPr>
            <a:spLocks noGrp="1"/>
          </p:cNvSpPr>
          <p:nvPr>
            <p:ph idx="1"/>
          </p:nvPr>
        </p:nvSpPr>
        <p:spPr>
          <a:xfrm>
            <a:off x="838200" y="1523899"/>
            <a:ext cx="10515600" cy="4922875"/>
          </a:xfrm>
        </p:spPr>
        <p:txBody>
          <a:bodyPr>
            <a:noAutofit/>
          </a:bodyPr>
          <a:lstStyle/>
          <a:p>
            <a:pPr marL="0" indent="0" algn="ctr">
              <a:buNone/>
            </a:pPr>
            <a:r>
              <a:rPr lang="uk-UA" sz="1800" dirty="0">
                <a:latin typeface="Arial Black" panose="020B0A04020102020204" pitchFamily="34" charset="0"/>
              </a:rPr>
              <a:t> Розвиток села, подолання корупції, поштовх для економіки </a:t>
            </a:r>
          </a:p>
          <a:p>
            <a:pPr marL="0" indent="0" algn="just">
              <a:lnSpc>
                <a:spcPct val="100000"/>
              </a:lnSpc>
              <a:buNone/>
            </a:pPr>
            <a:r>
              <a:rPr lang="uk-UA" sz="2900" dirty="0"/>
              <a:t>	</a:t>
            </a:r>
            <a:r>
              <a:rPr lang="uk-UA" sz="1800" b="1" dirty="0"/>
              <a:t>З 1 липня 2021 року в Україні запрацює ринок сільськогосподарських земель, який має забезпечити додаткові кошти в економіку України і українського села зокрема, допоможе збільшити доходи селян, сприятиме розвитку фермерства та дрібного агровиробництва.</a:t>
            </a:r>
          </a:p>
          <a:p>
            <a:pPr marL="0" indent="0" algn="just">
              <a:lnSpc>
                <a:spcPct val="100000"/>
              </a:lnSpc>
              <a:buNone/>
            </a:pPr>
            <a:r>
              <a:rPr lang="uk-UA" sz="1800" b="1" dirty="0"/>
              <a:t>	Земельна реформа — як низка нових інструментів прозорого та ефективного управління земельними ресурсами, покликана забезпечити громадянам право на вільне розпорядження своєю земельною власністю, а також сприяти формуванню спроможних територіальних громад шляхом передачі в їх розпорядження сільськогосподарських земель державної власності. </a:t>
            </a:r>
          </a:p>
          <a:p>
            <a:pPr marL="0" indent="0" algn="just">
              <a:lnSpc>
                <a:spcPct val="100000"/>
              </a:lnSpc>
              <a:buNone/>
            </a:pPr>
            <a:r>
              <a:rPr lang="uk-UA" sz="1800" b="1" dirty="0"/>
              <a:t>	</a:t>
            </a:r>
            <a:endParaRPr lang="uk-UA" sz="200" dirty="0"/>
          </a:p>
          <a:p>
            <a:pPr marL="0" indent="0" algn="ctr">
              <a:lnSpc>
                <a:spcPct val="100000"/>
              </a:lnSpc>
              <a:buNone/>
            </a:pPr>
            <a:r>
              <a:rPr lang="uk-UA" sz="1800" dirty="0"/>
              <a:t> </a:t>
            </a:r>
            <a:r>
              <a:rPr lang="uk-UA" sz="2000" dirty="0">
                <a:latin typeface="Arial Black" panose="020B0A04020102020204" pitchFamily="34" charset="0"/>
              </a:rPr>
              <a:t>Низка законопроектів у межах земельної реформи покликана зробити ринок землі відкритим, а відносини у сфері землеустрою — зрозумілими й прозорими</a:t>
            </a:r>
          </a:p>
        </p:txBody>
      </p:sp>
      <p:sp>
        <p:nvSpPr>
          <p:cNvPr id="4" name="Номер слайда 3">
            <a:extLst>
              <a:ext uri="{FF2B5EF4-FFF2-40B4-BE49-F238E27FC236}">
                <a16:creationId xmlns:a16="http://schemas.microsoft.com/office/drawing/2014/main" id="{0AD70DAE-7B55-45A0-8896-1A868ABC2F12}"/>
              </a:ext>
            </a:extLst>
          </p:cNvPr>
          <p:cNvSpPr>
            <a:spLocks noGrp="1"/>
          </p:cNvSpPr>
          <p:nvPr>
            <p:ph type="sldNum" sz="quarter" idx="12"/>
          </p:nvPr>
        </p:nvSpPr>
        <p:spPr/>
        <p:txBody>
          <a:bodyPr/>
          <a:lstStyle/>
          <a:p>
            <a:fld id="{5A653ED9-7830-4388-9AE7-A2D1C7938437}" type="slidenum">
              <a:rPr lang="ru-RU" smtClean="0"/>
              <a:t>2</a:t>
            </a:fld>
            <a:endParaRPr lang="ru-RU"/>
          </a:p>
        </p:txBody>
      </p:sp>
      <p:pic>
        <p:nvPicPr>
          <p:cNvPr id="8" name="Picture 2" descr="Герб Донецької області">
            <a:extLst>
              <a:ext uri="{FF2B5EF4-FFF2-40B4-BE49-F238E27FC236}">
                <a16:creationId xmlns:a16="http://schemas.microsoft.com/office/drawing/2014/main" id="{2E5F96A1-24C0-4EA0-A4E4-9C94B07A32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095" y="225379"/>
            <a:ext cx="608587" cy="6520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76750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В Україні спростять оформлення землі"/>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2001" cy="6866607"/>
          </a:xfrm>
          <a:prstGeom prst="rect">
            <a:avLst/>
          </a:prstGeom>
          <a:solidFill>
            <a:schemeClr val="bg1"/>
          </a:solidFill>
          <a:effectLst>
            <a:reflection endPos="0" dist="50800" dir="5400000" sy="-100000" algn="bl" rotWithShape="0"/>
          </a:effectLst>
        </p:spPr>
      </p:pic>
      <p:sp>
        <p:nvSpPr>
          <p:cNvPr id="5" name="Прямоугольник 4"/>
          <p:cNvSpPr/>
          <p:nvPr/>
        </p:nvSpPr>
        <p:spPr>
          <a:xfrm>
            <a:off x="-1" y="0"/>
            <a:ext cx="12192001" cy="6857999"/>
          </a:xfrm>
          <a:prstGeom prst="rect">
            <a:avLst/>
          </a:prstGeom>
          <a:solidFill>
            <a:schemeClr val="bg1">
              <a:alpha val="54000"/>
            </a:schemeClr>
          </a:solidFill>
          <a:ln>
            <a:solidFill>
              <a:schemeClr val="bg1">
                <a:alpha val="23137"/>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a:p>
        </p:txBody>
      </p:sp>
      <p:pic>
        <p:nvPicPr>
          <p:cNvPr id="7" name="Picture 2" descr="Герб Донецької області"/>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095" y="225379"/>
            <a:ext cx="608587" cy="652059"/>
          </a:xfrm>
          <a:prstGeom prst="rect">
            <a:avLst/>
          </a:prstGeom>
          <a:noFill/>
          <a:extLst>
            <a:ext uri="{909E8E84-426E-40DD-AFC4-6F175D3DCCD1}">
              <a14:hiddenFill xmlns:a14="http://schemas.microsoft.com/office/drawing/2010/main">
                <a:solidFill>
                  <a:srgbClr val="FFFFFF"/>
                </a:solidFill>
              </a14:hiddenFill>
            </a:ext>
          </a:extLst>
        </p:spPr>
      </p:pic>
      <p:sp>
        <p:nvSpPr>
          <p:cNvPr id="9" name="Прямоугольник 8"/>
          <p:cNvSpPr/>
          <p:nvPr/>
        </p:nvSpPr>
        <p:spPr>
          <a:xfrm>
            <a:off x="526995" y="2202113"/>
            <a:ext cx="11429227" cy="4770537"/>
          </a:xfrm>
          <a:prstGeom prst="rect">
            <a:avLst/>
          </a:prstGeom>
        </p:spPr>
        <p:txBody>
          <a:bodyPr wrap="square">
            <a:spAutoFit/>
          </a:bodyPr>
          <a:lstStyle/>
          <a:p>
            <a:pPr marL="342900" indent="-342900" fontAlgn="base">
              <a:buFont typeface="Wingdings" panose="05000000000000000000" pitchFamily="2" charset="2"/>
              <a:buChar char="q"/>
            </a:pPr>
            <a:r>
              <a:rPr lang="uk-UA" sz="1900" dirty="0">
                <a:solidFill>
                  <a:schemeClr val="accent6">
                    <a:lumMod val="50000"/>
                  </a:schemeClr>
                </a:solidFill>
              </a:rPr>
              <a:t>Постановою </a:t>
            </a:r>
            <a:r>
              <a:rPr lang="uk-UA" sz="1900" dirty="0" err="1">
                <a:solidFill>
                  <a:schemeClr val="accent6">
                    <a:lumMod val="50000"/>
                  </a:schemeClr>
                </a:solidFill>
              </a:rPr>
              <a:t>внесено</a:t>
            </a:r>
            <a:r>
              <a:rPr lang="uk-UA" sz="1900" dirty="0">
                <a:solidFill>
                  <a:schemeClr val="accent6">
                    <a:lumMod val="50000"/>
                  </a:schemeClr>
                </a:solidFill>
              </a:rPr>
              <a:t> зміни до типового договору оренди землі:</a:t>
            </a:r>
          </a:p>
          <a:p>
            <a:pPr marL="342900" indent="-342900" algn="just" fontAlgn="base">
              <a:buFont typeface="Wingdings" panose="05000000000000000000" pitchFamily="2" charset="2"/>
              <a:buChar char="ü"/>
            </a:pPr>
            <a:r>
              <a:rPr lang="uk-UA" sz="1900" dirty="0">
                <a:solidFill>
                  <a:schemeClr val="accent6">
                    <a:lumMod val="50000"/>
                  </a:schemeClr>
                </a:solidFill>
              </a:rPr>
              <a:t>при оренді землі під полезахисними лісосмугами, які обмежують масив земель сільськогосподарського призначення, зазначаються вид, конструкція, віковий період, головна порода, інші характеристики лісосмуг</a:t>
            </a:r>
            <a:endParaRPr lang="ru-RU" sz="1900" dirty="0">
              <a:solidFill>
                <a:schemeClr val="accent6">
                  <a:lumMod val="50000"/>
                </a:schemeClr>
              </a:solidFill>
            </a:endParaRPr>
          </a:p>
          <a:p>
            <a:pPr marL="342900" indent="-342900" algn="just" fontAlgn="base">
              <a:buFont typeface="Wingdings" panose="05000000000000000000" pitchFamily="2" charset="2"/>
              <a:buChar char="ü"/>
            </a:pPr>
            <a:r>
              <a:rPr lang="uk-UA" sz="1900" dirty="0">
                <a:solidFill>
                  <a:schemeClr val="accent6">
                    <a:lumMod val="50000"/>
                  </a:schemeClr>
                </a:solidFill>
              </a:rPr>
              <a:t>у разі передачі в оренду державної або комунальної землі сільськогосподарського призначення (сільськогосподарські угіддя) включається право орендодавця вимагати від орендаря збереження родючості ґрунтів шляхом проведення не рідше від одного разу на три роки перевірки стану орендованих ділянок на відповідність показникам агрохімічного паспорта земельної ділянки</a:t>
            </a:r>
            <a:endParaRPr lang="ru-RU" sz="1900" dirty="0">
              <a:solidFill>
                <a:schemeClr val="accent6">
                  <a:lumMod val="50000"/>
                </a:schemeClr>
              </a:solidFill>
            </a:endParaRPr>
          </a:p>
          <a:p>
            <a:pPr marL="342900" indent="-342900" algn="just" fontAlgn="base">
              <a:buFont typeface="Wingdings" panose="05000000000000000000" pitchFamily="2" charset="2"/>
              <a:buChar char="ü"/>
            </a:pPr>
            <a:r>
              <a:rPr lang="uk-UA" sz="1900" dirty="0">
                <a:solidFill>
                  <a:schemeClr val="accent6">
                    <a:lumMod val="50000"/>
                  </a:schemeClr>
                </a:solidFill>
              </a:rPr>
              <a:t>при оренді сільськогосподарських земель до договору можуть включатися вимоги щодо дотримання орендарем екологічної безпеки землекористування; збереження родючості ґрунтів; дотримання державних стандартів, норм і правил у відповідності зі статтею 24 Закону «Про оренду землі»; </a:t>
            </a:r>
            <a:r>
              <a:rPr lang="uk-UA" sz="1900" b="1" i="1" dirty="0">
                <a:solidFill>
                  <a:schemeClr val="accent6">
                    <a:lumMod val="50000"/>
                  </a:schemeClr>
                </a:solidFill>
              </a:rPr>
              <a:t>припинення договору оренди шляхом його розірвання </a:t>
            </a:r>
            <a:r>
              <a:rPr lang="uk-UA" sz="1900" dirty="0">
                <a:solidFill>
                  <a:schemeClr val="accent6">
                    <a:lumMod val="50000"/>
                  </a:schemeClr>
                </a:solidFill>
              </a:rPr>
              <a:t>відповідно до вимог статті 32 Закону «Про оренду землі» </a:t>
            </a:r>
            <a:r>
              <a:rPr lang="uk-UA" sz="1900" b="1" i="1" dirty="0">
                <a:solidFill>
                  <a:schemeClr val="accent6">
                    <a:lumMod val="50000"/>
                  </a:schemeClr>
                </a:solidFill>
              </a:rPr>
              <a:t>в разі </a:t>
            </a:r>
            <a:r>
              <a:rPr lang="uk-UA" sz="1900" dirty="0">
                <a:solidFill>
                  <a:schemeClr val="accent6">
                    <a:lumMod val="50000"/>
                  </a:schemeClr>
                </a:solidFill>
              </a:rPr>
              <a:t>недотримання цієї вимоги, зокрема </a:t>
            </a:r>
            <a:r>
              <a:rPr lang="uk-UA" sz="1900" b="1" i="1" dirty="0">
                <a:solidFill>
                  <a:schemeClr val="accent6">
                    <a:lumMod val="50000"/>
                  </a:schemeClr>
                </a:solidFill>
              </a:rPr>
              <a:t>погіршення якості ґрунтового покриву та інших корисних властивостей орендованої ділянки або приведення його у непридатний для використання за цільовим призначенням стан</a:t>
            </a:r>
            <a:endParaRPr lang="ru-RU" sz="1900" b="1" i="1" dirty="0">
              <a:solidFill>
                <a:schemeClr val="accent6">
                  <a:lumMod val="50000"/>
                </a:schemeClr>
              </a:solidFill>
            </a:endParaRPr>
          </a:p>
          <a:p>
            <a:pPr algn="just"/>
            <a:endParaRPr lang="uk-UA" sz="1900" dirty="0"/>
          </a:p>
        </p:txBody>
      </p:sp>
      <p:sp>
        <p:nvSpPr>
          <p:cNvPr id="2" name="Номер слайда 1">
            <a:extLst>
              <a:ext uri="{FF2B5EF4-FFF2-40B4-BE49-F238E27FC236}">
                <a16:creationId xmlns:a16="http://schemas.microsoft.com/office/drawing/2014/main" id="{0C0EF33D-9316-4E3C-8CC8-1107ABD79830}"/>
              </a:ext>
            </a:extLst>
          </p:cNvPr>
          <p:cNvSpPr>
            <a:spLocks noGrp="1"/>
          </p:cNvSpPr>
          <p:nvPr>
            <p:ph type="sldNum" sz="quarter" idx="12"/>
          </p:nvPr>
        </p:nvSpPr>
        <p:spPr/>
        <p:txBody>
          <a:bodyPr/>
          <a:lstStyle/>
          <a:p>
            <a:fld id="{5A653ED9-7830-4388-9AE7-A2D1C7938437}" type="slidenum">
              <a:rPr lang="ru-RU" smtClean="0"/>
              <a:t>20</a:t>
            </a:fld>
            <a:endParaRPr lang="ru-RU" dirty="0"/>
          </a:p>
        </p:txBody>
      </p:sp>
      <p:sp>
        <p:nvSpPr>
          <p:cNvPr id="8" name="Прямоугольник 7">
            <a:extLst>
              <a:ext uri="{FF2B5EF4-FFF2-40B4-BE49-F238E27FC236}">
                <a16:creationId xmlns:a16="http://schemas.microsoft.com/office/drawing/2014/main" id="{4D4D9F3C-7160-44E9-A1BC-A4C4B90830C1}"/>
              </a:ext>
            </a:extLst>
          </p:cNvPr>
          <p:cNvSpPr/>
          <p:nvPr/>
        </p:nvSpPr>
        <p:spPr>
          <a:xfrm>
            <a:off x="628153" y="1040038"/>
            <a:ext cx="11226910" cy="969496"/>
          </a:xfrm>
          <a:prstGeom prst="rect">
            <a:avLst/>
          </a:prstGeom>
        </p:spPr>
        <p:txBody>
          <a:bodyPr wrap="square">
            <a:spAutoFit/>
          </a:bodyPr>
          <a:lstStyle/>
          <a:p>
            <a:pPr algn="ctr">
              <a:spcAft>
                <a:spcPts val="600"/>
              </a:spcAft>
            </a:pPr>
            <a:r>
              <a:rPr lang="uk-UA" sz="1900" b="1" dirty="0">
                <a:solidFill>
                  <a:srgbClr val="00823B"/>
                </a:solidFill>
                <a:latin typeface="Arial Black" panose="020B0A04020102020204" pitchFamily="34" charset="0"/>
              </a:rPr>
              <a:t>Положення постанови Кабінету Міністрів України від 22.07.2020 №650 </a:t>
            </a:r>
            <a:br>
              <a:rPr lang="uk-UA" sz="1900" b="1" dirty="0">
                <a:solidFill>
                  <a:srgbClr val="00823B"/>
                </a:solidFill>
                <a:latin typeface="Arial Black" panose="020B0A04020102020204" pitchFamily="34" charset="0"/>
              </a:rPr>
            </a:br>
            <a:r>
              <a:rPr lang="uk-UA" sz="1900" b="1" dirty="0">
                <a:solidFill>
                  <a:srgbClr val="00823B"/>
                </a:solidFill>
                <a:latin typeface="Arial Black" panose="020B0A04020102020204" pitchFamily="34" charset="0"/>
              </a:rPr>
              <a:t>«</a:t>
            </a:r>
            <a:r>
              <a:rPr lang="ru-RU" sz="1900" b="1" dirty="0">
                <a:solidFill>
                  <a:srgbClr val="00823B"/>
                </a:solidFill>
                <a:latin typeface="Arial Black" panose="020B0A04020102020204" pitchFamily="34" charset="0"/>
              </a:rPr>
              <a:t>Про </a:t>
            </a:r>
            <a:r>
              <a:rPr lang="uk-UA" sz="1900" b="1" dirty="0">
                <a:solidFill>
                  <a:srgbClr val="00823B"/>
                </a:solidFill>
                <a:latin typeface="Arial Black" panose="020B0A04020102020204" pitchFamily="34" charset="0"/>
              </a:rPr>
              <a:t>затвердження Правил утримання та збереження полезахисних лісових смуг, розташованих на землях сільськогосподарського призначення»</a:t>
            </a:r>
          </a:p>
        </p:txBody>
      </p:sp>
      <p:sp>
        <p:nvSpPr>
          <p:cNvPr id="10" name="Заголовок 1">
            <a:extLst>
              <a:ext uri="{FF2B5EF4-FFF2-40B4-BE49-F238E27FC236}">
                <a16:creationId xmlns:a16="http://schemas.microsoft.com/office/drawing/2014/main" id="{4C0A11E7-1C77-4AAE-8E7D-C73CF6036059}"/>
              </a:ext>
            </a:extLst>
          </p:cNvPr>
          <p:cNvSpPr txBox="1">
            <a:spLocks/>
          </p:cNvSpPr>
          <p:nvPr/>
        </p:nvSpPr>
        <p:spPr>
          <a:xfrm>
            <a:off x="1046682" y="324569"/>
            <a:ext cx="4450351" cy="5892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uk-UA" sz="1200" b="1" dirty="0">
              <a:solidFill>
                <a:srgbClr val="00823B"/>
              </a:solidFill>
            </a:endParaRPr>
          </a:p>
          <a:p>
            <a:r>
              <a:rPr lang="uk-UA" sz="1200" b="1" dirty="0">
                <a:solidFill>
                  <a:srgbClr val="00823B"/>
                </a:solidFill>
              </a:rPr>
              <a:t>Департамент агропромислового розвитку та земельних відносин Донецької обласної державної адміністрації</a:t>
            </a:r>
            <a:endParaRPr lang="ru-RU" sz="1200" b="1" dirty="0">
              <a:solidFill>
                <a:srgbClr val="00823B"/>
              </a:solidFill>
            </a:endParaRPr>
          </a:p>
        </p:txBody>
      </p:sp>
    </p:spTree>
    <p:extLst>
      <p:ext uri="{BB962C8B-B14F-4D97-AF65-F5344CB8AC3E}">
        <p14:creationId xmlns:p14="http://schemas.microsoft.com/office/powerpoint/2010/main" val="11820239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Картинки по запросу &quot;земельна реформа&quot;">
            <a:extLst>
              <a:ext uri="{FF2B5EF4-FFF2-40B4-BE49-F238E27FC236}">
                <a16:creationId xmlns:a16="http://schemas.microsoft.com/office/drawing/2014/main" id="{ADA57D4F-6BBE-4130-86EE-4BE1FF485FB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906"/>
          <a:stretch/>
        </p:blipFill>
        <p:spPr bwMode="auto">
          <a:xfrm>
            <a:off x="-159859" y="-26615"/>
            <a:ext cx="12616020" cy="7097887"/>
          </a:xfrm>
          <a:prstGeom prst="rect">
            <a:avLst/>
          </a:prstGeom>
          <a:noFill/>
          <a:extLst>
            <a:ext uri="{909E8E84-426E-40DD-AFC4-6F175D3DCCD1}">
              <a14:hiddenFill xmlns:a14="http://schemas.microsoft.com/office/drawing/2010/main">
                <a:solidFill>
                  <a:srgbClr val="FFFFFF"/>
                </a:solidFill>
              </a14:hiddenFill>
            </a:ext>
          </a:extLst>
        </p:spPr>
      </p:pic>
      <p:sp>
        <p:nvSpPr>
          <p:cNvPr id="2" name="Номер слайда 1">
            <a:extLst>
              <a:ext uri="{FF2B5EF4-FFF2-40B4-BE49-F238E27FC236}">
                <a16:creationId xmlns:a16="http://schemas.microsoft.com/office/drawing/2014/main" id="{77AF1D8E-C530-489C-AB18-EFC4ACA25391}"/>
              </a:ext>
            </a:extLst>
          </p:cNvPr>
          <p:cNvSpPr>
            <a:spLocks noGrp="1"/>
          </p:cNvSpPr>
          <p:nvPr>
            <p:ph type="sldNum" sz="quarter" idx="12"/>
          </p:nvPr>
        </p:nvSpPr>
        <p:spPr/>
        <p:txBody>
          <a:bodyPr/>
          <a:lstStyle/>
          <a:p>
            <a:fld id="{5A653ED9-7830-4388-9AE7-A2D1C7938437}" type="slidenum">
              <a:rPr lang="ru-RU" smtClean="0"/>
              <a:t>21</a:t>
            </a:fld>
            <a:endParaRPr lang="ru-RU"/>
          </a:p>
        </p:txBody>
      </p:sp>
      <p:pic>
        <p:nvPicPr>
          <p:cNvPr id="3" name="Picture 2" descr="Герб Донецької області">
            <a:extLst>
              <a:ext uri="{FF2B5EF4-FFF2-40B4-BE49-F238E27FC236}">
                <a16:creationId xmlns:a16="http://schemas.microsoft.com/office/drawing/2014/main" id="{9700A3D8-E506-4E57-A784-AA6C611165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095" y="225379"/>
            <a:ext cx="608587" cy="652059"/>
          </a:xfrm>
          <a:prstGeom prst="rect">
            <a:avLst/>
          </a:prstGeom>
          <a:noFill/>
          <a:extLst>
            <a:ext uri="{909E8E84-426E-40DD-AFC4-6F175D3DCCD1}">
              <a14:hiddenFill xmlns:a14="http://schemas.microsoft.com/office/drawing/2010/main">
                <a:solidFill>
                  <a:srgbClr val="FFFFFF"/>
                </a:solidFill>
              </a14:hiddenFill>
            </a:ext>
          </a:extLst>
        </p:spPr>
      </p:pic>
      <p:sp>
        <p:nvSpPr>
          <p:cNvPr id="4" name="Заголовок 1">
            <a:extLst>
              <a:ext uri="{FF2B5EF4-FFF2-40B4-BE49-F238E27FC236}">
                <a16:creationId xmlns:a16="http://schemas.microsoft.com/office/drawing/2014/main" id="{9578600A-C799-46D2-813D-BB18ADE42FCD}"/>
              </a:ext>
            </a:extLst>
          </p:cNvPr>
          <p:cNvSpPr txBox="1">
            <a:spLocks/>
          </p:cNvSpPr>
          <p:nvPr/>
        </p:nvSpPr>
        <p:spPr>
          <a:xfrm>
            <a:off x="1046682" y="324569"/>
            <a:ext cx="4450351" cy="5892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uk-UA" sz="1200" b="1" dirty="0">
              <a:solidFill>
                <a:srgbClr val="00823B"/>
              </a:solidFill>
            </a:endParaRPr>
          </a:p>
          <a:p>
            <a:r>
              <a:rPr lang="uk-UA" sz="1200" b="1" dirty="0">
                <a:solidFill>
                  <a:srgbClr val="00823B"/>
                </a:solidFill>
              </a:rPr>
              <a:t>Департамент агропромислового розвитку та земельних відносин Донецької обласної державної адміністрації</a:t>
            </a:r>
            <a:endParaRPr lang="ru-RU" sz="1200" b="1" dirty="0">
              <a:solidFill>
                <a:srgbClr val="00823B"/>
              </a:solidFill>
            </a:endParaRPr>
          </a:p>
        </p:txBody>
      </p:sp>
      <p:sp>
        <p:nvSpPr>
          <p:cNvPr id="7" name="Прямоугольник 6">
            <a:extLst>
              <a:ext uri="{FF2B5EF4-FFF2-40B4-BE49-F238E27FC236}">
                <a16:creationId xmlns:a16="http://schemas.microsoft.com/office/drawing/2014/main" id="{8B1D7C33-4849-4A76-89AB-BDE1802D90C4}"/>
              </a:ext>
            </a:extLst>
          </p:cNvPr>
          <p:cNvSpPr/>
          <p:nvPr/>
        </p:nvSpPr>
        <p:spPr>
          <a:xfrm>
            <a:off x="928765" y="3300930"/>
            <a:ext cx="10121817" cy="769441"/>
          </a:xfrm>
          <a:prstGeom prst="rect">
            <a:avLst/>
          </a:prstGeom>
        </p:spPr>
        <p:txBody>
          <a:bodyPr wrap="square">
            <a:spAutoFit/>
          </a:bodyPr>
          <a:lstStyle/>
          <a:p>
            <a:pPr algn="ctr"/>
            <a:r>
              <a:rPr lang="uk-UA" sz="4400" b="1" i="0" u="none" strike="noStrike" baseline="0" dirty="0">
                <a:solidFill>
                  <a:srgbClr val="000000"/>
                </a:solidFill>
                <a:latin typeface="+mj-lt"/>
              </a:rPr>
              <a:t> </a:t>
            </a:r>
            <a:r>
              <a:rPr lang="uk-UA" sz="4400" b="1" cap="all" dirty="0">
                <a:solidFill>
                  <a:schemeClr val="bg1"/>
                </a:solidFill>
                <a:latin typeface="Arial Black" panose="020B0A04020102020204" pitchFamily="34" charset="0"/>
              </a:rPr>
              <a:t>ДЯКУЮ ЗА УВАГУ</a:t>
            </a:r>
          </a:p>
        </p:txBody>
      </p:sp>
    </p:spTree>
    <p:extLst>
      <p:ext uri="{BB962C8B-B14F-4D97-AF65-F5344CB8AC3E}">
        <p14:creationId xmlns:p14="http://schemas.microsoft.com/office/powerpoint/2010/main" val="26594006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1DA1CA4-BB77-4615-BAC4-BACF61EFD8C0}"/>
              </a:ext>
            </a:extLst>
          </p:cNvPr>
          <p:cNvSpPr>
            <a:spLocks noGrp="1"/>
          </p:cNvSpPr>
          <p:nvPr>
            <p:ph type="title"/>
          </p:nvPr>
        </p:nvSpPr>
        <p:spPr>
          <a:xfrm>
            <a:off x="839788" y="1158099"/>
            <a:ext cx="10515600" cy="455096"/>
          </a:xfrm>
        </p:spPr>
        <p:txBody>
          <a:bodyPr>
            <a:noAutofit/>
          </a:bodyPr>
          <a:lstStyle/>
          <a:p>
            <a:pPr algn="ctr"/>
            <a:r>
              <a:rPr lang="uk-UA" sz="2800" dirty="0">
                <a:solidFill>
                  <a:srgbClr val="C00000"/>
                </a:solidFill>
                <a:latin typeface="Arial Black" panose="020B0A04020102020204" pitchFamily="34" charset="0"/>
                <a:cs typeface="Aharoni" panose="02010803020104030203" pitchFamily="2" charset="-79"/>
              </a:rPr>
              <a:t>ОСНОВНІ ЦІЛІ ЗЕМЕЛЬНОЇ РЕФОРМИ</a:t>
            </a:r>
            <a:endParaRPr lang="ru-RU" sz="2800" dirty="0"/>
          </a:p>
        </p:txBody>
      </p:sp>
      <p:sp>
        <p:nvSpPr>
          <p:cNvPr id="3" name="Текст 2">
            <a:extLst>
              <a:ext uri="{FF2B5EF4-FFF2-40B4-BE49-F238E27FC236}">
                <a16:creationId xmlns:a16="http://schemas.microsoft.com/office/drawing/2014/main" id="{A2ADC719-A500-4E8F-A068-1354EB575DEB}"/>
              </a:ext>
            </a:extLst>
          </p:cNvPr>
          <p:cNvSpPr>
            <a:spLocks noGrp="1"/>
          </p:cNvSpPr>
          <p:nvPr>
            <p:ph type="body" idx="1"/>
          </p:nvPr>
        </p:nvSpPr>
        <p:spPr>
          <a:xfrm>
            <a:off x="422277" y="1664918"/>
            <a:ext cx="3796007" cy="823912"/>
          </a:xfrm>
        </p:spPr>
        <p:txBody>
          <a:bodyPr>
            <a:noAutofit/>
          </a:bodyPr>
          <a:lstStyle/>
          <a:p>
            <a:pPr algn="ctr"/>
            <a:r>
              <a:rPr lang="uk-UA" sz="1600" b="0" dirty="0">
                <a:solidFill>
                  <a:srgbClr val="C00000"/>
                </a:solidFill>
                <a:latin typeface="Arial Black" panose="020B0A04020102020204" pitchFamily="34" charset="0"/>
              </a:rPr>
              <a:t>Запровадження ринку земель сільськогосподарського призначення</a:t>
            </a:r>
          </a:p>
        </p:txBody>
      </p:sp>
      <p:sp>
        <p:nvSpPr>
          <p:cNvPr id="4" name="Объект 3">
            <a:extLst>
              <a:ext uri="{FF2B5EF4-FFF2-40B4-BE49-F238E27FC236}">
                <a16:creationId xmlns:a16="http://schemas.microsoft.com/office/drawing/2014/main" id="{CE2226E8-CB86-48E9-949D-B9BCECEA8DA2}"/>
              </a:ext>
            </a:extLst>
          </p:cNvPr>
          <p:cNvSpPr>
            <a:spLocks noGrp="1"/>
          </p:cNvSpPr>
          <p:nvPr>
            <p:ph sz="half" idx="2"/>
          </p:nvPr>
        </p:nvSpPr>
        <p:spPr>
          <a:xfrm>
            <a:off x="373176" y="2588747"/>
            <a:ext cx="3845108" cy="3560847"/>
          </a:xfrm>
        </p:spPr>
        <p:txBody>
          <a:bodyPr anchor="t">
            <a:noAutofit/>
          </a:bodyPr>
          <a:lstStyle/>
          <a:p>
            <a:pPr algn="ctr">
              <a:buFont typeface="Wingdings" panose="05000000000000000000" pitchFamily="2" charset="2"/>
              <a:buChar char="Ø"/>
            </a:pPr>
            <a:r>
              <a:rPr lang="uk-UA" sz="1800" dirty="0"/>
              <a:t>Наповнення Державного земельного кадастру повноцінною та достовірною інформацією про земельні ділянки</a:t>
            </a:r>
          </a:p>
          <a:p>
            <a:pPr algn="ctr">
              <a:buFont typeface="Wingdings" panose="05000000000000000000" pitchFamily="2" charset="2"/>
              <a:buChar char="Ø"/>
            </a:pPr>
            <a:endParaRPr lang="uk-UA" sz="1800" dirty="0"/>
          </a:p>
          <a:p>
            <a:pPr algn="ctr">
              <a:buFont typeface="Wingdings" panose="05000000000000000000" pitchFamily="2" charset="2"/>
              <a:buChar char="Ø"/>
            </a:pPr>
            <a:r>
              <a:rPr lang="uk-UA" sz="1800" dirty="0"/>
              <a:t>Ринок с/г земель має керуватися конкурентними правилами гри та за умов, які сприятимуть економічному розвитку громад та розвитку аграрного виробництва. При цьому для всіх учасників мають бути забезпечені рівні права та обов’язки</a:t>
            </a:r>
          </a:p>
          <a:p>
            <a:endParaRPr lang="ru-RU" sz="1600" dirty="0"/>
          </a:p>
        </p:txBody>
      </p:sp>
      <p:sp>
        <p:nvSpPr>
          <p:cNvPr id="6" name="Объект 5">
            <a:extLst>
              <a:ext uri="{FF2B5EF4-FFF2-40B4-BE49-F238E27FC236}">
                <a16:creationId xmlns:a16="http://schemas.microsoft.com/office/drawing/2014/main" id="{4F3DB759-E5C9-47B3-B147-3B03405581E7}"/>
              </a:ext>
            </a:extLst>
          </p:cNvPr>
          <p:cNvSpPr>
            <a:spLocks noGrp="1"/>
          </p:cNvSpPr>
          <p:nvPr>
            <p:ph sz="quarter" idx="4"/>
          </p:nvPr>
        </p:nvSpPr>
        <p:spPr>
          <a:xfrm>
            <a:off x="4413029" y="2588746"/>
            <a:ext cx="3796007" cy="3560847"/>
          </a:xfrm>
        </p:spPr>
        <p:txBody>
          <a:bodyPr>
            <a:noAutofit/>
          </a:bodyPr>
          <a:lstStyle/>
          <a:p>
            <a:pPr marL="0" algn="ctr">
              <a:lnSpc>
                <a:spcPct val="100000"/>
              </a:lnSpc>
              <a:buFont typeface="Wingdings" panose="05000000000000000000" pitchFamily="2" charset="2"/>
              <a:buChar char="Ø"/>
            </a:pPr>
            <a:r>
              <a:rPr lang="uk-UA" sz="1800" dirty="0"/>
              <a:t>Спрощення процедур оформлення земельних ділянок та скасування зайвого погодження документації із землеустрою та землевпорядної експертизи </a:t>
            </a:r>
          </a:p>
          <a:p>
            <a:pPr marL="0" algn="ctr">
              <a:lnSpc>
                <a:spcPct val="100000"/>
              </a:lnSpc>
              <a:buFont typeface="Wingdings" panose="05000000000000000000" pitchFamily="2" charset="2"/>
              <a:buChar char="Ø"/>
            </a:pPr>
            <a:r>
              <a:rPr lang="uk-UA" sz="1800" dirty="0"/>
              <a:t> Діджиталізація державних послуг</a:t>
            </a:r>
          </a:p>
          <a:p>
            <a:pPr marL="0" algn="ctr">
              <a:lnSpc>
                <a:spcPct val="100000"/>
              </a:lnSpc>
              <a:buFont typeface="Wingdings" panose="05000000000000000000" pitchFamily="2" charset="2"/>
              <a:buChar char="Ø"/>
            </a:pPr>
            <a:r>
              <a:rPr lang="uk-UA" sz="1800" dirty="0"/>
              <a:t>Перехід на публічне управління землями завдяки відкритій і прозорій системі Державного земельного кадастру та Національної інфраструктури геопросторових даних</a:t>
            </a:r>
          </a:p>
        </p:txBody>
      </p:sp>
      <p:sp>
        <p:nvSpPr>
          <p:cNvPr id="7" name="Номер слайда 6">
            <a:extLst>
              <a:ext uri="{FF2B5EF4-FFF2-40B4-BE49-F238E27FC236}">
                <a16:creationId xmlns:a16="http://schemas.microsoft.com/office/drawing/2014/main" id="{CFDE03E9-C711-487F-9A91-8413178D82A2}"/>
              </a:ext>
            </a:extLst>
          </p:cNvPr>
          <p:cNvSpPr>
            <a:spLocks noGrp="1"/>
          </p:cNvSpPr>
          <p:nvPr>
            <p:ph type="sldNum" sz="quarter" idx="12"/>
          </p:nvPr>
        </p:nvSpPr>
        <p:spPr/>
        <p:txBody>
          <a:bodyPr/>
          <a:lstStyle/>
          <a:p>
            <a:fld id="{5A653ED9-7830-4388-9AE7-A2D1C7938437}" type="slidenum">
              <a:rPr lang="ru-RU" smtClean="0"/>
              <a:t>3</a:t>
            </a:fld>
            <a:endParaRPr lang="ru-RU" dirty="0"/>
          </a:p>
        </p:txBody>
      </p:sp>
      <p:pic>
        <p:nvPicPr>
          <p:cNvPr id="10" name="Picture 2" descr="Герб Донецької області">
            <a:extLst>
              <a:ext uri="{FF2B5EF4-FFF2-40B4-BE49-F238E27FC236}">
                <a16:creationId xmlns:a16="http://schemas.microsoft.com/office/drawing/2014/main" id="{38B85912-1B99-4E69-A9F6-8783C86B6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9788" y="369256"/>
            <a:ext cx="608587" cy="652059"/>
          </a:xfrm>
          <a:prstGeom prst="rect">
            <a:avLst/>
          </a:prstGeom>
          <a:noFill/>
          <a:extLst>
            <a:ext uri="{909E8E84-426E-40DD-AFC4-6F175D3DCCD1}">
              <a14:hiddenFill xmlns:a14="http://schemas.microsoft.com/office/drawing/2010/main">
                <a:solidFill>
                  <a:srgbClr val="FFFFFF"/>
                </a:solidFill>
              </a14:hiddenFill>
            </a:ext>
          </a:extLst>
        </p:spPr>
      </p:pic>
      <p:sp>
        <p:nvSpPr>
          <p:cNvPr id="11" name="Заголовок 1">
            <a:extLst>
              <a:ext uri="{FF2B5EF4-FFF2-40B4-BE49-F238E27FC236}">
                <a16:creationId xmlns:a16="http://schemas.microsoft.com/office/drawing/2014/main" id="{58776CEF-BCF4-4E67-9C64-3D0FD8449410}"/>
              </a:ext>
            </a:extLst>
          </p:cNvPr>
          <p:cNvSpPr txBox="1">
            <a:spLocks/>
          </p:cNvSpPr>
          <p:nvPr/>
        </p:nvSpPr>
        <p:spPr>
          <a:xfrm>
            <a:off x="1448375" y="517096"/>
            <a:ext cx="4429085" cy="5892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uk-UA" sz="1200" b="1" dirty="0">
                <a:solidFill>
                  <a:srgbClr val="00823B"/>
                </a:solidFill>
              </a:rPr>
              <a:t>Департамент агропромислового розвитку та земельних відносин Донецької обласної державної адміністрації</a:t>
            </a:r>
            <a:endParaRPr lang="ru-RU" sz="1200" b="1" dirty="0">
              <a:solidFill>
                <a:srgbClr val="00823B"/>
              </a:solidFill>
            </a:endParaRPr>
          </a:p>
        </p:txBody>
      </p:sp>
      <p:sp>
        <p:nvSpPr>
          <p:cNvPr id="12" name="Текст 2">
            <a:extLst>
              <a:ext uri="{FF2B5EF4-FFF2-40B4-BE49-F238E27FC236}">
                <a16:creationId xmlns:a16="http://schemas.microsoft.com/office/drawing/2014/main" id="{754A88F3-C945-4A64-AAB9-363DA4828755}"/>
              </a:ext>
            </a:extLst>
          </p:cNvPr>
          <p:cNvSpPr txBox="1">
            <a:spLocks/>
          </p:cNvSpPr>
          <p:nvPr/>
        </p:nvSpPr>
        <p:spPr>
          <a:xfrm>
            <a:off x="4515994" y="1827290"/>
            <a:ext cx="3796007" cy="47713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ctr"/>
            <a:r>
              <a:rPr lang="uk-UA" sz="1600" b="0" dirty="0">
                <a:solidFill>
                  <a:srgbClr val="C00000"/>
                </a:solidFill>
                <a:latin typeface="Arial Black" panose="020B0A04020102020204" pitchFamily="34" charset="0"/>
              </a:rPr>
              <a:t>Дерегуляція землеустрою</a:t>
            </a:r>
          </a:p>
        </p:txBody>
      </p:sp>
      <p:sp>
        <p:nvSpPr>
          <p:cNvPr id="17" name="Текст 2">
            <a:extLst>
              <a:ext uri="{FF2B5EF4-FFF2-40B4-BE49-F238E27FC236}">
                <a16:creationId xmlns:a16="http://schemas.microsoft.com/office/drawing/2014/main" id="{36FC1151-D5E7-41DC-915E-9E370353DC90}"/>
              </a:ext>
            </a:extLst>
          </p:cNvPr>
          <p:cNvSpPr txBox="1">
            <a:spLocks/>
          </p:cNvSpPr>
          <p:nvPr/>
        </p:nvSpPr>
        <p:spPr>
          <a:xfrm>
            <a:off x="8312001" y="1849326"/>
            <a:ext cx="3796007" cy="45509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ctr"/>
            <a:r>
              <a:rPr lang="uk-UA" sz="1600" b="0" dirty="0">
                <a:solidFill>
                  <a:srgbClr val="C00000"/>
                </a:solidFill>
                <a:latin typeface="Arial Black" panose="020B0A04020102020204" pitchFamily="34" charset="0"/>
              </a:rPr>
              <a:t>Просторове планування</a:t>
            </a:r>
          </a:p>
        </p:txBody>
      </p:sp>
      <p:sp>
        <p:nvSpPr>
          <p:cNvPr id="18" name="Объект 5">
            <a:extLst>
              <a:ext uri="{FF2B5EF4-FFF2-40B4-BE49-F238E27FC236}">
                <a16:creationId xmlns:a16="http://schemas.microsoft.com/office/drawing/2014/main" id="{0C6F32CD-3047-4063-9847-C290C2839B45}"/>
              </a:ext>
            </a:extLst>
          </p:cNvPr>
          <p:cNvSpPr txBox="1">
            <a:spLocks/>
          </p:cNvSpPr>
          <p:nvPr/>
        </p:nvSpPr>
        <p:spPr>
          <a:xfrm>
            <a:off x="8209036" y="2588746"/>
            <a:ext cx="3796007" cy="376760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gn="ctr">
              <a:lnSpc>
                <a:spcPct val="100000"/>
              </a:lnSpc>
              <a:buFont typeface="Wingdings" panose="05000000000000000000" pitchFamily="2" charset="2"/>
              <a:buChar char="Ø"/>
            </a:pPr>
            <a:r>
              <a:rPr lang="uk-UA" sz="1800" dirty="0"/>
              <a:t>Розробка та затвердження комплексного плану просторового розвитку території громад</a:t>
            </a:r>
          </a:p>
          <a:p>
            <a:pPr marL="0" algn="ctr">
              <a:lnSpc>
                <a:spcPct val="100000"/>
              </a:lnSpc>
              <a:buFont typeface="Wingdings" panose="05000000000000000000" pitchFamily="2" charset="2"/>
              <a:buChar char="Ø"/>
            </a:pPr>
            <a:endParaRPr lang="uk-UA" sz="2600" dirty="0"/>
          </a:p>
          <a:p>
            <a:pPr marL="0" algn="ctr">
              <a:lnSpc>
                <a:spcPct val="100000"/>
              </a:lnSpc>
              <a:buFont typeface="Wingdings" panose="05000000000000000000" pitchFamily="2" charset="2"/>
              <a:buChar char="Ø"/>
            </a:pPr>
            <a:r>
              <a:rPr lang="uk-UA" sz="1800" dirty="0"/>
              <a:t>Оприлюднення геопросторових даних та функціонування геопорталів</a:t>
            </a:r>
          </a:p>
          <a:p>
            <a:pPr marL="0" algn="ctr">
              <a:lnSpc>
                <a:spcPct val="100000"/>
              </a:lnSpc>
              <a:buFont typeface="Wingdings" panose="05000000000000000000" pitchFamily="2" charset="2"/>
              <a:buChar char="Ø"/>
            </a:pPr>
            <a:endParaRPr lang="uk-UA" sz="1800" dirty="0"/>
          </a:p>
          <a:p>
            <a:pPr marL="0" algn="ctr">
              <a:lnSpc>
                <a:spcPct val="100000"/>
              </a:lnSpc>
              <a:buFont typeface="Wingdings" panose="05000000000000000000" pitchFamily="2" charset="2"/>
              <a:buChar char="Ø"/>
            </a:pPr>
            <a:r>
              <a:rPr lang="uk-UA" sz="1800" dirty="0"/>
              <a:t>Врахування державних, громадських та приватних інтересів</a:t>
            </a:r>
          </a:p>
        </p:txBody>
      </p:sp>
    </p:spTree>
    <p:extLst>
      <p:ext uri="{BB962C8B-B14F-4D97-AF65-F5344CB8AC3E}">
        <p14:creationId xmlns:p14="http://schemas.microsoft.com/office/powerpoint/2010/main" val="42784138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1DA1CA4-BB77-4615-BAC4-BACF61EFD8C0}"/>
              </a:ext>
            </a:extLst>
          </p:cNvPr>
          <p:cNvSpPr>
            <a:spLocks noGrp="1"/>
          </p:cNvSpPr>
          <p:nvPr>
            <p:ph type="title"/>
          </p:nvPr>
        </p:nvSpPr>
        <p:spPr>
          <a:xfrm>
            <a:off x="839788" y="1158099"/>
            <a:ext cx="10515600" cy="455096"/>
          </a:xfrm>
        </p:spPr>
        <p:txBody>
          <a:bodyPr>
            <a:noAutofit/>
          </a:bodyPr>
          <a:lstStyle/>
          <a:p>
            <a:pPr algn="ctr"/>
            <a:r>
              <a:rPr lang="uk-UA" sz="2800" dirty="0">
                <a:solidFill>
                  <a:srgbClr val="C00000"/>
                </a:solidFill>
                <a:latin typeface="Arial Black" panose="020B0A04020102020204" pitchFamily="34" charset="0"/>
                <a:cs typeface="Aharoni" panose="02010803020104030203" pitchFamily="2" charset="-79"/>
              </a:rPr>
              <a:t>СКЛАДОВІ ЗЕМЕЛЬНОЇ РЕФОРМИ</a:t>
            </a:r>
            <a:endParaRPr lang="ru-RU" sz="2800" dirty="0"/>
          </a:p>
        </p:txBody>
      </p:sp>
      <p:sp>
        <p:nvSpPr>
          <p:cNvPr id="4" name="Объект 3">
            <a:extLst>
              <a:ext uri="{FF2B5EF4-FFF2-40B4-BE49-F238E27FC236}">
                <a16:creationId xmlns:a16="http://schemas.microsoft.com/office/drawing/2014/main" id="{CE2226E8-CB86-48E9-949D-B9BCECEA8DA2}"/>
              </a:ext>
            </a:extLst>
          </p:cNvPr>
          <p:cNvSpPr>
            <a:spLocks noGrp="1"/>
          </p:cNvSpPr>
          <p:nvPr>
            <p:ph sz="half" idx="2"/>
          </p:nvPr>
        </p:nvSpPr>
        <p:spPr>
          <a:xfrm>
            <a:off x="373175" y="1749979"/>
            <a:ext cx="5840338" cy="3560847"/>
          </a:xfrm>
        </p:spPr>
        <p:txBody>
          <a:bodyPr anchor="t">
            <a:noAutofit/>
          </a:bodyPr>
          <a:lstStyle/>
          <a:p>
            <a:pPr>
              <a:buFont typeface="Wingdings" panose="05000000000000000000" pitchFamily="2" charset="2"/>
              <a:buChar char="Ø"/>
            </a:pPr>
            <a:r>
              <a:rPr lang="ru-RU" sz="2600" b="1" dirty="0"/>
              <a:t> </a:t>
            </a:r>
            <a:r>
              <a:rPr lang="ru-RU" sz="2600" b="1" dirty="0" err="1"/>
              <a:t>Усунення</a:t>
            </a:r>
            <a:r>
              <a:rPr lang="ru-RU" sz="2600" b="1" dirty="0"/>
              <a:t> Держгеокадастру </a:t>
            </a:r>
            <a:r>
              <a:rPr lang="ru-RU" sz="2600" b="1" dirty="0" err="1"/>
              <a:t>від</a:t>
            </a:r>
            <a:r>
              <a:rPr lang="ru-RU" sz="2600" b="1" dirty="0"/>
              <a:t> </a:t>
            </a:r>
            <a:r>
              <a:rPr lang="ru-RU" sz="2600" b="1" dirty="0" err="1"/>
              <a:t>управління</a:t>
            </a:r>
            <a:r>
              <a:rPr lang="ru-RU" sz="2600" b="1" dirty="0"/>
              <a:t> землями</a:t>
            </a:r>
          </a:p>
          <a:p>
            <a:pPr>
              <a:buFont typeface="Wingdings" panose="05000000000000000000" pitchFamily="2" charset="2"/>
              <a:buChar char="Ø"/>
            </a:pPr>
            <a:r>
              <a:rPr lang="ru-RU" sz="2600" b="1" dirty="0"/>
              <a:t> </a:t>
            </a:r>
            <a:r>
              <a:rPr lang="ru-RU" sz="2600" b="1" dirty="0" err="1"/>
              <a:t>Дерегуляція</a:t>
            </a:r>
            <a:r>
              <a:rPr lang="ru-RU" sz="2600" b="1" dirty="0"/>
              <a:t> </a:t>
            </a:r>
            <a:r>
              <a:rPr lang="ru-RU" sz="2600" b="1" dirty="0" err="1"/>
              <a:t>землеустрою</a:t>
            </a:r>
            <a:endParaRPr lang="uk-UA" sz="2600" dirty="0"/>
          </a:p>
          <a:p>
            <a:pPr>
              <a:buFont typeface="Wingdings" panose="05000000000000000000" pitchFamily="2" charset="2"/>
              <a:buChar char="Ø"/>
            </a:pPr>
            <a:r>
              <a:rPr lang="ru-RU" sz="2600" b="1" dirty="0"/>
              <a:t> </a:t>
            </a:r>
            <a:r>
              <a:rPr lang="ru-RU" sz="2600" b="1" dirty="0" err="1"/>
              <a:t>Удосконалення</a:t>
            </a:r>
            <a:r>
              <a:rPr lang="ru-RU" sz="2600" b="1" dirty="0"/>
              <a:t> </a:t>
            </a:r>
            <a:r>
              <a:rPr lang="ru-RU" sz="2600" b="1" dirty="0" err="1"/>
              <a:t>переважного</a:t>
            </a:r>
            <a:r>
              <a:rPr lang="ru-RU" sz="2600" b="1" dirty="0"/>
              <a:t> права </a:t>
            </a:r>
            <a:r>
              <a:rPr lang="ru-RU" sz="2600" b="1" dirty="0" err="1"/>
              <a:t>орендаря</a:t>
            </a:r>
            <a:r>
              <a:rPr lang="ru-RU" sz="2600" b="1" dirty="0"/>
              <a:t> на </a:t>
            </a:r>
            <a:r>
              <a:rPr lang="ru-RU" sz="2600" b="1" dirty="0" err="1"/>
              <a:t>придбання</a:t>
            </a:r>
            <a:r>
              <a:rPr lang="ru-RU" sz="2600" b="1" dirty="0"/>
              <a:t> </a:t>
            </a:r>
            <a:r>
              <a:rPr lang="ru-RU" sz="2600" b="1" dirty="0" err="1"/>
              <a:t>земельної</a:t>
            </a:r>
            <a:r>
              <a:rPr lang="ru-RU" sz="2600" b="1" dirty="0"/>
              <a:t> </a:t>
            </a:r>
            <a:r>
              <a:rPr lang="ru-RU" sz="2600" b="1" dirty="0" err="1"/>
              <a:t>ділянки</a:t>
            </a:r>
            <a:endParaRPr lang="ru-RU" sz="2600" b="1" dirty="0"/>
          </a:p>
          <a:p>
            <a:pPr>
              <a:buFont typeface="Wingdings" panose="05000000000000000000" pitchFamily="2" charset="2"/>
              <a:buChar char="Ø"/>
            </a:pPr>
            <a:r>
              <a:rPr lang="ru-RU" sz="2600" b="1" dirty="0"/>
              <a:t> </a:t>
            </a:r>
            <a:r>
              <a:rPr lang="ru-RU" sz="2600" b="1" dirty="0" err="1"/>
              <a:t>Створення</a:t>
            </a:r>
            <a:r>
              <a:rPr lang="ru-RU" sz="2600" b="1" dirty="0"/>
              <a:t> </a:t>
            </a:r>
            <a:r>
              <a:rPr lang="ru-RU" sz="2600" b="1" dirty="0" err="1"/>
              <a:t>прозорої</a:t>
            </a:r>
            <a:r>
              <a:rPr lang="ru-RU" sz="2600" b="1" dirty="0"/>
              <a:t> </a:t>
            </a:r>
            <a:r>
              <a:rPr lang="ru-RU" sz="2600" b="1" dirty="0" err="1"/>
              <a:t>системи</a:t>
            </a:r>
            <a:r>
              <a:rPr lang="ru-RU" sz="2600" b="1" dirty="0"/>
              <a:t> </a:t>
            </a:r>
            <a:r>
              <a:rPr lang="ru-RU" sz="2600" b="1" dirty="0" err="1"/>
              <a:t>електронних</a:t>
            </a:r>
            <a:r>
              <a:rPr lang="ru-RU" sz="2600" b="1" dirty="0"/>
              <a:t> </a:t>
            </a:r>
            <a:r>
              <a:rPr lang="ru-RU" sz="2600" b="1" dirty="0" err="1"/>
              <a:t>торгів</a:t>
            </a:r>
            <a:endParaRPr lang="ru-RU" sz="2600" b="1" dirty="0"/>
          </a:p>
          <a:p>
            <a:pPr>
              <a:buFont typeface="Wingdings" panose="05000000000000000000" pitchFamily="2" charset="2"/>
              <a:buChar char="Ø"/>
            </a:pPr>
            <a:r>
              <a:rPr lang="ru-RU" sz="2600" b="1" dirty="0"/>
              <a:t> </a:t>
            </a:r>
            <a:r>
              <a:rPr lang="ru-RU" sz="2600" b="1" dirty="0" err="1"/>
              <a:t>Простий</a:t>
            </a:r>
            <a:r>
              <a:rPr lang="ru-RU" sz="2600" b="1" dirty="0"/>
              <a:t> і </a:t>
            </a:r>
            <a:r>
              <a:rPr lang="ru-RU" sz="2600" b="1" dirty="0" err="1"/>
              <a:t>зручний</a:t>
            </a:r>
            <a:r>
              <a:rPr lang="ru-RU" sz="2600" b="1" dirty="0"/>
              <a:t> доступ до </a:t>
            </a:r>
            <a:r>
              <a:rPr lang="ru-RU" sz="2600" b="1" dirty="0" err="1"/>
              <a:t>державних</a:t>
            </a:r>
            <a:r>
              <a:rPr lang="ru-RU" sz="2600" b="1" dirty="0"/>
              <a:t> </a:t>
            </a:r>
            <a:r>
              <a:rPr lang="ru-RU" sz="2600" b="1" dirty="0" err="1"/>
              <a:t>реєстрів</a:t>
            </a:r>
            <a:r>
              <a:rPr lang="ru-RU" sz="2600" b="1" dirty="0"/>
              <a:t>, </a:t>
            </a:r>
            <a:r>
              <a:rPr lang="ru-RU" sz="2600" b="1" dirty="0" err="1"/>
              <a:t>кадастрів</a:t>
            </a:r>
            <a:r>
              <a:rPr lang="ru-RU" sz="2600" b="1" dirty="0"/>
              <a:t> та </a:t>
            </a:r>
            <a:r>
              <a:rPr lang="ru-RU" sz="2600" b="1" dirty="0" err="1"/>
              <a:t>планувальної</a:t>
            </a:r>
            <a:r>
              <a:rPr lang="ru-RU" sz="2600" b="1" dirty="0"/>
              <a:t> </a:t>
            </a:r>
            <a:r>
              <a:rPr lang="ru-RU" sz="2600" b="1" dirty="0" err="1"/>
              <a:t>документації</a:t>
            </a:r>
            <a:endParaRPr lang="ru-RU" sz="2600" dirty="0"/>
          </a:p>
        </p:txBody>
      </p:sp>
      <p:sp>
        <p:nvSpPr>
          <p:cNvPr id="6" name="Объект 5">
            <a:extLst>
              <a:ext uri="{FF2B5EF4-FFF2-40B4-BE49-F238E27FC236}">
                <a16:creationId xmlns:a16="http://schemas.microsoft.com/office/drawing/2014/main" id="{4F3DB759-E5C9-47B3-B147-3B03405581E7}"/>
              </a:ext>
            </a:extLst>
          </p:cNvPr>
          <p:cNvSpPr>
            <a:spLocks noGrp="1"/>
          </p:cNvSpPr>
          <p:nvPr>
            <p:ph sz="quarter" idx="4"/>
          </p:nvPr>
        </p:nvSpPr>
        <p:spPr>
          <a:xfrm>
            <a:off x="6566053" y="1749978"/>
            <a:ext cx="5067759" cy="3560847"/>
          </a:xfrm>
        </p:spPr>
        <p:txBody>
          <a:bodyPr>
            <a:noAutofit/>
          </a:bodyPr>
          <a:lstStyle/>
          <a:p>
            <a:pPr marL="0">
              <a:lnSpc>
                <a:spcPct val="100000"/>
              </a:lnSpc>
              <a:buFont typeface="Wingdings" panose="05000000000000000000" pitchFamily="2" charset="2"/>
              <a:buChar char="Ø"/>
            </a:pPr>
            <a:r>
              <a:rPr lang="ru-RU" sz="2600" b="1" dirty="0"/>
              <a:t> </a:t>
            </a:r>
            <a:r>
              <a:rPr lang="ru-RU" sz="2600" b="1" dirty="0" err="1"/>
              <a:t>Розширення</a:t>
            </a:r>
            <a:r>
              <a:rPr lang="ru-RU" sz="2600" b="1" dirty="0"/>
              <a:t> «</a:t>
            </a:r>
            <a:r>
              <a:rPr lang="ru-RU" sz="2600" b="1" dirty="0" err="1"/>
              <a:t>земельних</a:t>
            </a:r>
            <a:r>
              <a:rPr lang="ru-RU" sz="2600" b="1" dirty="0"/>
              <a:t>» </a:t>
            </a:r>
            <a:r>
              <a:rPr lang="ru-RU" sz="2600" b="1" dirty="0" err="1"/>
              <a:t>повноважень</a:t>
            </a:r>
            <a:r>
              <a:rPr lang="ru-RU" sz="2600" b="1" dirty="0"/>
              <a:t> громад</a:t>
            </a:r>
          </a:p>
          <a:p>
            <a:pPr marL="0">
              <a:lnSpc>
                <a:spcPct val="100000"/>
              </a:lnSpc>
              <a:buFont typeface="Wingdings" panose="05000000000000000000" pitchFamily="2" charset="2"/>
              <a:buChar char="Ø"/>
            </a:pPr>
            <a:r>
              <a:rPr lang="uk-UA" sz="2600" dirty="0"/>
              <a:t> </a:t>
            </a:r>
            <a:r>
              <a:rPr lang="ru-RU" sz="2600" b="1" dirty="0" err="1"/>
              <a:t>Запровадження</a:t>
            </a:r>
            <a:r>
              <a:rPr lang="ru-RU" sz="2600" b="1" dirty="0"/>
              <a:t> </a:t>
            </a:r>
            <a:r>
              <a:rPr lang="ru-RU" sz="2600" b="1" dirty="0" err="1"/>
              <a:t>моніторингу</a:t>
            </a:r>
            <a:r>
              <a:rPr lang="ru-RU" sz="2600" b="1" dirty="0"/>
              <a:t> та антимонопольного контролю</a:t>
            </a:r>
            <a:endParaRPr lang="uk-UA" sz="2600" dirty="0"/>
          </a:p>
          <a:p>
            <a:pPr marL="0">
              <a:lnSpc>
                <a:spcPct val="100000"/>
              </a:lnSpc>
              <a:buFont typeface="Wingdings" panose="05000000000000000000" pitchFamily="2" charset="2"/>
              <a:buChar char="Ø"/>
            </a:pPr>
            <a:r>
              <a:rPr lang="ru-RU" sz="2600" b="1" dirty="0"/>
              <a:t> </a:t>
            </a:r>
            <a:r>
              <a:rPr lang="ru-RU" sz="2600" b="1" dirty="0" err="1"/>
              <a:t>Унеможливлення</a:t>
            </a:r>
            <a:r>
              <a:rPr lang="ru-RU" sz="2600" b="1" dirty="0"/>
              <a:t> рейдерства</a:t>
            </a:r>
          </a:p>
          <a:p>
            <a:pPr marL="0">
              <a:lnSpc>
                <a:spcPct val="100000"/>
              </a:lnSpc>
              <a:buFont typeface="Wingdings" panose="05000000000000000000" pitchFamily="2" charset="2"/>
              <a:buChar char="Ø"/>
            </a:pPr>
            <a:r>
              <a:rPr lang="ru-RU" sz="2600" b="1" dirty="0"/>
              <a:t> </a:t>
            </a:r>
            <a:r>
              <a:rPr lang="ru-RU" sz="2600" b="1" dirty="0" err="1"/>
              <a:t>Забезпечення</a:t>
            </a:r>
            <a:r>
              <a:rPr lang="ru-RU" sz="2600" b="1" dirty="0"/>
              <a:t> доступу до </a:t>
            </a:r>
            <a:r>
              <a:rPr lang="ru-RU" sz="2600" b="1" dirty="0" err="1"/>
              <a:t>фінансування</a:t>
            </a:r>
            <a:endParaRPr lang="ru-RU" sz="2600" b="1" dirty="0"/>
          </a:p>
          <a:p>
            <a:pPr marL="0">
              <a:lnSpc>
                <a:spcPct val="100000"/>
              </a:lnSpc>
              <a:buFont typeface="Wingdings" panose="05000000000000000000" pitchFamily="2" charset="2"/>
              <a:buChar char="Ø"/>
            </a:pPr>
            <a:r>
              <a:rPr lang="ru-RU" sz="2600" b="1" dirty="0"/>
              <a:t> </a:t>
            </a:r>
            <a:r>
              <a:rPr lang="ru-RU" sz="2600" b="1" dirty="0" err="1"/>
              <a:t>Запровадження</a:t>
            </a:r>
            <a:r>
              <a:rPr lang="ru-RU" sz="2600" b="1" dirty="0"/>
              <a:t> </a:t>
            </a:r>
            <a:r>
              <a:rPr lang="ru-RU" sz="2600" b="1" dirty="0" err="1"/>
              <a:t>обігу</a:t>
            </a:r>
            <a:r>
              <a:rPr lang="ru-RU" sz="2600" b="1" dirty="0"/>
              <a:t> земель</a:t>
            </a:r>
            <a:endParaRPr lang="uk-UA" sz="2600" dirty="0"/>
          </a:p>
        </p:txBody>
      </p:sp>
      <p:sp>
        <p:nvSpPr>
          <p:cNvPr id="7" name="Номер слайда 6">
            <a:extLst>
              <a:ext uri="{FF2B5EF4-FFF2-40B4-BE49-F238E27FC236}">
                <a16:creationId xmlns:a16="http://schemas.microsoft.com/office/drawing/2014/main" id="{CFDE03E9-C711-487F-9A91-8413178D82A2}"/>
              </a:ext>
            </a:extLst>
          </p:cNvPr>
          <p:cNvSpPr>
            <a:spLocks noGrp="1"/>
          </p:cNvSpPr>
          <p:nvPr>
            <p:ph type="sldNum" sz="quarter" idx="12"/>
          </p:nvPr>
        </p:nvSpPr>
        <p:spPr/>
        <p:txBody>
          <a:bodyPr/>
          <a:lstStyle/>
          <a:p>
            <a:fld id="{5A653ED9-7830-4388-9AE7-A2D1C7938437}" type="slidenum">
              <a:rPr lang="ru-RU" smtClean="0"/>
              <a:t>4</a:t>
            </a:fld>
            <a:endParaRPr lang="ru-RU" dirty="0"/>
          </a:p>
        </p:txBody>
      </p:sp>
      <p:pic>
        <p:nvPicPr>
          <p:cNvPr id="10" name="Picture 2" descr="Герб Донецької області">
            <a:extLst>
              <a:ext uri="{FF2B5EF4-FFF2-40B4-BE49-F238E27FC236}">
                <a16:creationId xmlns:a16="http://schemas.microsoft.com/office/drawing/2014/main" id="{38B85912-1B99-4E69-A9F6-8783C86B67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9788" y="369256"/>
            <a:ext cx="608587" cy="652059"/>
          </a:xfrm>
          <a:prstGeom prst="rect">
            <a:avLst/>
          </a:prstGeom>
          <a:noFill/>
          <a:extLst>
            <a:ext uri="{909E8E84-426E-40DD-AFC4-6F175D3DCCD1}">
              <a14:hiddenFill xmlns:a14="http://schemas.microsoft.com/office/drawing/2010/main">
                <a:solidFill>
                  <a:srgbClr val="FFFFFF"/>
                </a:solidFill>
              </a14:hiddenFill>
            </a:ext>
          </a:extLst>
        </p:spPr>
      </p:pic>
      <p:sp>
        <p:nvSpPr>
          <p:cNvPr id="11" name="Заголовок 1">
            <a:extLst>
              <a:ext uri="{FF2B5EF4-FFF2-40B4-BE49-F238E27FC236}">
                <a16:creationId xmlns:a16="http://schemas.microsoft.com/office/drawing/2014/main" id="{58776CEF-BCF4-4E67-9C64-3D0FD8449410}"/>
              </a:ext>
            </a:extLst>
          </p:cNvPr>
          <p:cNvSpPr txBox="1">
            <a:spLocks/>
          </p:cNvSpPr>
          <p:nvPr/>
        </p:nvSpPr>
        <p:spPr>
          <a:xfrm>
            <a:off x="1448375" y="517096"/>
            <a:ext cx="4429085" cy="58928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uk-UA" sz="1200" b="1" dirty="0">
                <a:solidFill>
                  <a:srgbClr val="00823B"/>
                </a:solidFill>
              </a:rPr>
              <a:t>Департамент агропромислового розвитку та земельних відносин Донецької обласної державної адміністрації</a:t>
            </a:r>
            <a:endParaRPr lang="ru-RU" sz="1200" b="1" dirty="0">
              <a:solidFill>
                <a:srgbClr val="00823B"/>
              </a:solidFill>
            </a:endParaRPr>
          </a:p>
        </p:txBody>
      </p:sp>
    </p:spTree>
    <p:extLst>
      <p:ext uri="{BB962C8B-B14F-4D97-AF65-F5344CB8AC3E}">
        <p14:creationId xmlns:p14="http://schemas.microsoft.com/office/powerpoint/2010/main" val="29661198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txBox="1">
            <a:spLocks/>
          </p:cNvSpPr>
          <p:nvPr/>
        </p:nvSpPr>
        <p:spPr>
          <a:xfrm>
            <a:off x="1046682" y="296820"/>
            <a:ext cx="4397188" cy="652058"/>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uk-UA" sz="1200" b="1" dirty="0">
              <a:solidFill>
                <a:srgbClr val="00823B"/>
              </a:solidFill>
            </a:endParaRPr>
          </a:p>
          <a:p>
            <a:r>
              <a:rPr lang="uk-UA" sz="1200" b="1" dirty="0">
                <a:solidFill>
                  <a:srgbClr val="00823B"/>
                </a:solidFill>
              </a:rPr>
              <a:t>Департамент агропромислового розвитку та земельних відносин Донецької обласної державної адміністрації</a:t>
            </a:r>
            <a:endParaRPr lang="ru-RU" sz="1200" b="1" dirty="0">
              <a:solidFill>
                <a:srgbClr val="00823B"/>
              </a:solidFill>
            </a:endParaRPr>
          </a:p>
        </p:txBody>
      </p:sp>
      <p:pic>
        <p:nvPicPr>
          <p:cNvPr id="7" name="Picture 2" descr="Герб Донецької області"/>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095" y="225379"/>
            <a:ext cx="608587" cy="652059"/>
          </a:xfrm>
          <a:prstGeom prst="rect">
            <a:avLst/>
          </a:prstGeom>
          <a:noFill/>
          <a:extLst>
            <a:ext uri="{909E8E84-426E-40DD-AFC4-6F175D3DCCD1}">
              <a14:hiddenFill xmlns:a14="http://schemas.microsoft.com/office/drawing/2010/main">
                <a:solidFill>
                  <a:srgbClr val="FFFFFF"/>
                </a:solidFill>
              </a14:hiddenFill>
            </a:ext>
          </a:extLst>
        </p:spPr>
      </p:pic>
      <p:sp>
        <p:nvSpPr>
          <p:cNvPr id="8" name="Прямоугольник 7"/>
          <p:cNvSpPr/>
          <p:nvPr/>
        </p:nvSpPr>
        <p:spPr>
          <a:xfrm>
            <a:off x="1046682" y="948878"/>
            <a:ext cx="10338116" cy="523220"/>
          </a:xfrm>
          <a:prstGeom prst="rect">
            <a:avLst/>
          </a:prstGeom>
        </p:spPr>
        <p:txBody>
          <a:bodyPr wrap="square">
            <a:spAutoFit/>
          </a:bodyPr>
          <a:lstStyle/>
          <a:p>
            <a:pPr algn="ctr"/>
            <a:r>
              <a:rPr lang="uk-UA" sz="2800" dirty="0">
                <a:solidFill>
                  <a:srgbClr val="C00000"/>
                </a:solidFill>
                <a:latin typeface="Arial Black" panose="020B0A04020102020204" pitchFamily="34" charset="0"/>
                <a:ea typeface="+mj-ea"/>
                <a:cs typeface="Aharoni" panose="02010803020104030203" pitchFamily="2" charset="-79"/>
              </a:rPr>
              <a:t>ЗАКОНОДАВЧИЙ ПАКЕТ ЗЕМЕЛЬНОЇ РЕФОРМИ</a:t>
            </a:r>
            <a:endParaRPr lang="ru-RU" sz="2800" dirty="0">
              <a:solidFill>
                <a:srgbClr val="C00000"/>
              </a:solidFill>
              <a:latin typeface="Arial Black" panose="020B0A04020102020204" pitchFamily="34" charset="0"/>
              <a:ea typeface="+mj-ea"/>
              <a:cs typeface="Aharoni" panose="02010803020104030203" pitchFamily="2" charset="-79"/>
            </a:endParaRPr>
          </a:p>
        </p:txBody>
      </p:sp>
      <p:sp>
        <p:nvSpPr>
          <p:cNvPr id="9" name="Прямоугольник 8"/>
          <p:cNvSpPr/>
          <p:nvPr/>
        </p:nvSpPr>
        <p:spPr>
          <a:xfrm>
            <a:off x="438095" y="1487299"/>
            <a:ext cx="11555431" cy="4632037"/>
          </a:xfrm>
          <a:prstGeom prst="rect">
            <a:avLst/>
          </a:prstGeom>
        </p:spPr>
        <p:txBody>
          <a:bodyPr wrap="square">
            <a:spAutoFit/>
          </a:bodyPr>
          <a:lstStyle/>
          <a:p>
            <a:pPr marL="285750" indent="-285750">
              <a:spcAft>
                <a:spcPts val="600"/>
              </a:spcAft>
              <a:buFont typeface="Wingdings" panose="05000000000000000000" pitchFamily="2" charset="2"/>
              <a:buChar char="ü"/>
            </a:pPr>
            <a:r>
              <a:rPr lang="ru-RU" b="1" dirty="0"/>
              <a:t>Закон </a:t>
            </a:r>
            <a:r>
              <a:rPr lang="ru-RU" b="1" dirty="0" err="1"/>
              <a:t>України</a:t>
            </a:r>
            <a:r>
              <a:rPr lang="ru-RU" b="1" dirty="0"/>
              <a:t> </a:t>
            </a:r>
            <a:r>
              <a:rPr lang="ru-RU" b="1" dirty="0" err="1"/>
              <a:t>від</a:t>
            </a:r>
            <a:r>
              <a:rPr lang="ru-RU" b="1" dirty="0"/>
              <a:t> 31.03.2020 </a:t>
            </a:r>
            <a:r>
              <a:rPr lang="en-US" b="1" dirty="0"/>
              <a:t>№ 552-IX </a:t>
            </a:r>
            <a:r>
              <a:rPr lang="ru-RU" b="1" dirty="0"/>
              <a:t>«Про внесення змін до деяких </a:t>
            </a:r>
            <a:r>
              <a:rPr lang="ru-RU" b="1" dirty="0" err="1"/>
              <a:t>законодавчих</a:t>
            </a:r>
            <a:r>
              <a:rPr lang="ru-RU" b="1" dirty="0"/>
              <a:t> актів </a:t>
            </a:r>
            <a:r>
              <a:rPr lang="ru-RU" b="1" dirty="0" err="1"/>
              <a:t>України</a:t>
            </a:r>
            <a:r>
              <a:rPr lang="ru-RU" b="1" dirty="0"/>
              <a:t> </a:t>
            </a:r>
            <a:r>
              <a:rPr lang="ru-RU" b="1" dirty="0" err="1"/>
              <a:t>щодо</a:t>
            </a:r>
            <a:r>
              <a:rPr lang="ru-RU" b="1" dirty="0"/>
              <a:t> умов </a:t>
            </a:r>
            <a:r>
              <a:rPr lang="ru-RU" b="1" dirty="0" err="1"/>
              <a:t>обігу</a:t>
            </a:r>
            <a:r>
              <a:rPr lang="ru-RU" b="1" dirty="0"/>
              <a:t> земель </a:t>
            </a:r>
            <a:r>
              <a:rPr lang="ru-RU" b="1" dirty="0" err="1"/>
              <a:t>сільськогосподарського</a:t>
            </a:r>
            <a:r>
              <a:rPr lang="ru-RU" b="1" dirty="0"/>
              <a:t> </a:t>
            </a:r>
            <a:r>
              <a:rPr lang="ru-RU" b="1" dirty="0" err="1"/>
              <a:t>призначення</a:t>
            </a:r>
            <a:r>
              <a:rPr lang="ru-RU" b="1" dirty="0"/>
              <a:t>» </a:t>
            </a:r>
            <a:r>
              <a:rPr lang="ru-RU" b="1" i="1" u="sng" dirty="0"/>
              <a:t>(набирає чинності з 01.07.2020)</a:t>
            </a:r>
          </a:p>
          <a:p>
            <a:pPr marL="285750" indent="-285750">
              <a:spcAft>
                <a:spcPts val="600"/>
              </a:spcAft>
              <a:buFont typeface="Wingdings" panose="05000000000000000000" pitchFamily="2" charset="2"/>
              <a:buChar char="ü"/>
            </a:pPr>
            <a:r>
              <a:rPr lang="ru-RU" b="1" dirty="0"/>
              <a:t>Закон </a:t>
            </a:r>
            <a:r>
              <a:rPr lang="ru-RU" b="1" dirty="0" err="1"/>
              <a:t>України</a:t>
            </a:r>
            <a:r>
              <a:rPr lang="ru-RU" b="1" dirty="0"/>
              <a:t> </a:t>
            </a:r>
            <a:r>
              <a:rPr lang="ru-RU" b="1" dirty="0" err="1"/>
              <a:t>від</a:t>
            </a:r>
            <a:r>
              <a:rPr lang="ru-RU" b="1" dirty="0"/>
              <a:t> 05.11.2020 № 985</a:t>
            </a:r>
            <a:r>
              <a:rPr lang="en-US" b="1" dirty="0"/>
              <a:t>-IX</a:t>
            </a:r>
            <a:r>
              <a:rPr lang="uk-UA" b="1" dirty="0"/>
              <a:t> «</a:t>
            </a:r>
            <a:r>
              <a:rPr lang="ru-RU" b="1" dirty="0"/>
              <a:t>Про внесення змін до деяких </a:t>
            </a:r>
            <a:r>
              <a:rPr lang="ru-RU" b="1" dirty="0" err="1"/>
              <a:t>законів</a:t>
            </a:r>
            <a:r>
              <a:rPr lang="ru-RU" b="1" dirty="0"/>
              <a:t> </a:t>
            </a:r>
            <a:r>
              <a:rPr lang="ru-RU" b="1" dirty="0" err="1"/>
              <a:t>України</a:t>
            </a:r>
            <a:r>
              <a:rPr lang="ru-RU" b="1" dirty="0"/>
              <a:t> </a:t>
            </a:r>
            <a:r>
              <a:rPr lang="uk-UA" b="1" noProof="1"/>
              <a:t>щодо</a:t>
            </a:r>
            <a:r>
              <a:rPr lang="ru-RU" b="1" dirty="0"/>
              <a:t> </a:t>
            </a:r>
            <a:r>
              <a:rPr lang="uk-UA" b="1" dirty="0"/>
              <a:t>функціонування</a:t>
            </a:r>
            <a:r>
              <a:rPr lang="ru-RU" b="1" dirty="0"/>
              <a:t> Державного аграрного </a:t>
            </a:r>
            <a:r>
              <a:rPr lang="ru-RU" b="1" dirty="0" err="1"/>
              <a:t>реєстру</a:t>
            </a:r>
            <a:r>
              <a:rPr lang="ru-RU" b="1" dirty="0"/>
              <a:t> та </a:t>
            </a:r>
            <a:r>
              <a:rPr lang="ru-RU" b="1" dirty="0" err="1"/>
              <a:t>удосконалення</a:t>
            </a:r>
            <a:r>
              <a:rPr lang="ru-RU" b="1" dirty="0"/>
              <a:t> </a:t>
            </a:r>
            <a:r>
              <a:rPr lang="ru-RU" b="1" dirty="0" err="1"/>
              <a:t>державної</a:t>
            </a:r>
            <a:r>
              <a:rPr lang="ru-RU" b="1" dirty="0"/>
              <a:t> </a:t>
            </a:r>
            <a:r>
              <a:rPr lang="uk-UA" b="1" dirty="0"/>
              <a:t>підтримки</a:t>
            </a:r>
            <a:r>
              <a:rPr lang="ru-RU" b="1" dirty="0"/>
              <a:t> </a:t>
            </a:r>
            <a:r>
              <a:rPr lang="ru-RU" b="1" dirty="0" err="1"/>
              <a:t>виробників</a:t>
            </a:r>
            <a:r>
              <a:rPr lang="ru-RU" b="1" dirty="0"/>
              <a:t> </a:t>
            </a:r>
            <a:r>
              <a:rPr lang="ru-RU" b="1" dirty="0" err="1"/>
              <a:t>сільськогосподарської</a:t>
            </a:r>
            <a:r>
              <a:rPr lang="ru-RU" b="1" dirty="0"/>
              <a:t> </a:t>
            </a:r>
            <a:r>
              <a:rPr lang="uk-UA" b="1" dirty="0"/>
              <a:t>продукції</a:t>
            </a:r>
            <a:r>
              <a:rPr lang="ru-RU" b="1" dirty="0"/>
              <a:t>» </a:t>
            </a:r>
            <a:r>
              <a:rPr lang="ru-RU" b="1" u="sng" dirty="0"/>
              <a:t>(</a:t>
            </a:r>
            <a:r>
              <a:rPr lang="uk-UA" b="1" i="1" u="sng" dirty="0"/>
              <a:t>набув чинності </a:t>
            </a:r>
            <a:r>
              <a:rPr lang="ru-RU" b="1" i="1" u="sng" dirty="0"/>
              <a:t>04.12.2020</a:t>
            </a:r>
            <a:r>
              <a:rPr lang="ru-RU" b="1" u="sng" dirty="0"/>
              <a:t>)</a:t>
            </a:r>
          </a:p>
          <a:p>
            <a:pPr marL="285750" indent="-285750">
              <a:spcAft>
                <a:spcPts val="600"/>
              </a:spcAft>
              <a:buFont typeface="Wingdings" panose="05000000000000000000" pitchFamily="2" charset="2"/>
              <a:buChar char="ü"/>
            </a:pPr>
            <a:r>
              <a:rPr lang="ru-RU" b="1" dirty="0"/>
              <a:t>Закон </a:t>
            </a:r>
            <a:r>
              <a:rPr lang="uk-UA" b="1" dirty="0"/>
              <a:t>України</a:t>
            </a:r>
            <a:r>
              <a:rPr lang="ru-RU" b="1" dirty="0"/>
              <a:t> </a:t>
            </a:r>
            <a:r>
              <a:rPr lang="uk-UA" b="1" dirty="0"/>
              <a:t>від</a:t>
            </a:r>
            <a:r>
              <a:rPr lang="ru-RU" b="1" dirty="0"/>
              <a:t> 05.12.2019 </a:t>
            </a:r>
            <a:r>
              <a:rPr lang="en-US" b="1" dirty="0"/>
              <a:t>№ 340-IX</a:t>
            </a:r>
            <a:r>
              <a:rPr lang="uk-UA" b="1" dirty="0"/>
              <a:t> «</a:t>
            </a:r>
            <a:r>
              <a:rPr lang="ru-RU" b="1" dirty="0"/>
              <a:t>Про внесення змін до деяких </a:t>
            </a:r>
            <a:r>
              <a:rPr lang="uk-UA" b="1" dirty="0"/>
              <a:t>законодавчих</a:t>
            </a:r>
            <a:r>
              <a:rPr lang="ru-RU" b="1" dirty="0"/>
              <a:t> актів </a:t>
            </a:r>
            <a:r>
              <a:rPr lang="ru-RU" b="1" dirty="0" err="1"/>
              <a:t>України</a:t>
            </a:r>
            <a:r>
              <a:rPr lang="ru-RU" b="1" dirty="0"/>
              <a:t> </a:t>
            </a:r>
            <a:r>
              <a:rPr lang="ru-RU" b="1" dirty="0" err="1"/>
              <a:t>щодо</a:t>
            </a:r>
            <a:r>
              <a:rPr lang="ru-RU" b="1" dirty="0"/>
              <a:t> </a:t>
            </a:r>
            <a:r>
              <a:rPr lang="ru-RU" b="1" dirty="0" err="1"/>
              <a:t>протидії</a:t>
            </a:r>
            <a:r>
              <a:rPr lang="ru-RU" b="1" dirty="0"/>
              <a:t> рейдерству</a:t>
            </a:r>
            <a:r>
              <a:rPr lang="uk-UA" b="1" dirty="0"/>
              <a:t>» </a:t>
            </a:r>
            <a:r>
              <a:rPr lang="uk-UA" b="1" i="1" u="sng" dirty="0"/>
              <a:t>(набув чинності 16.07.2020)</a:t>
            </a:r>
            <a:endParaRPr lang="ru-RU" b="1" i="1" u="sng" dirty="0"/>
          </a:p>
          <a:p>
            <a:pPr marL="285750" indent="-285750">
              <a:spcAft>
                <a:spcPts val="600"/>
              </a:spcAft>
              <a:buFont typeface="Wingdings" panose="05000000000000000000" pitchFamily="2" charset="2"/>
              <a:buChar char="ü"/>
            </a:pPr>
            <a:r>
              <a:rPr lang="ru-RU" b="1" dirty="0"/>
              <a:t>Закон </a:t>
            </a:r>
            <a:r>
              <a:rPr lang="uk-UA" b="1" dirty="0"/>
              <a:t>України</a:t>
            </a:r>
            <a:r>
              <a:rPr lang="ru-RU" b="1" dirty="0"/>
              <a:t> </a:t>
            </a:r>
            <a:r>
              <a:rPr lang="ru-RU" b="1" dirty="0" err="1"/>
              <a:t>від</a:t>
            </a:r>
            <a:r>
              <a:rPr lang="ru-RU" b="1" dirty="0"/>
              <a:t> 13.04.2020 </a:t>
            </a:r>
            <a:r>
              <a:rPr lang="en-US" b="1" dirty="0"/>
              <a:t>№ 554-IX</a:t>
            </a:r>
            <a:r>
              <a:rPr lang="ru-RU" b="1" dirty="0"/>
              <a:t> «Про </a:t>
            </a:r>
            <a:r>
              <a:rPr lang="ru-RU" b="1" dirty="0" err="1"/>
              <a:t>національну</a:t>
            </a:r>
            <a:r>
              <a:rPr lang="ru-RU" b="1" dirty="0"/>
              <a:t> </a:t>
            </a:r>
            <a:r>
              <a:rPr lang="ru-RU" b="1" dirty="0" err="1"/>
              <a:t>інфраструктуру</a:t>
            </a:r>
            <a:r>
              <a:rPr lang="ru-RU" b="1" dirty="0"/>
              <a:t> геопросторових </a:t>
            </a:r>
            <a:r>
              <a:rPr lang="ru-RU" b="1" dirty="0" err="1"/>
              <a:t>даних</a:t>
            </a:r>
            <a:r>
              <a:rPr lang="ru-RU" b="1" dirty="0"/>
              <a:t>» </a:t>
            </a:r>
            <a:br>
              <a:rPr lang="ru-RU" b="1" dirty="0"/>
            </a:br>
            <a:r>
              <a:rPr lang="ru-RU" b="1" i="1" u="sng" dirty="0"/>
              <a:t>(</a:t>
            </a:r>
            <a:r>
              <a:rPr lang="ru-RU" b="1" i="1" u="sng" dirty="0" err="1"/>
              <a:t>введенний</a:t>
            </a:r>
            <a:r>
              <a:rPr lang="ru-RU" b="1" i="1" u="sng" dirty="0"/>
              <a:t> в </a:t>
            </a:r>
            <a:r>
              <a:rPr lang="ru-RU" b="1" i="1" u="sng" dirty="0" err="1"/>
              <a:t>дію</a:t>
            </a:r>
            <a:r>
              <a:rPr lang="ru-RU" b="1" i="1" u="sng" dirty="0"/>
              <a:t> 01.01.2021)</a:t>
            </a:r>
            <a:r>
              <a:rPr lang="ru-RU" b="1" dirty="0"/>
              <a:t> </a:t>
            </a:r>
          </a:p>
          <a:p>
            <a:pPr marL="285750" indent="-285750">
              <a:spcAft>
                <a:spcPts val="600"/>
              </a:spcAft>
              <a:buFont typeface="Wingdings" panose="05000000000000000000" pitchFamily="2" charset="2"/>
              <a:buChar char="ü"/>
            </a:pPr>
            <a:r>
              <a:rPr lang="ru-RU" b="1" dirty="0"/>
              <a:t>Закон </a:t>
            </a:r>
            <a:r>
              <a:rPr lang="ru-RU" b="1" dirty="0" err="1"/>
              <a:t>України</a:t>
            </a:r>
            <a:r>
              <a:rPr lang="ru-RU" b="1" dirty="0"/>
              <a:t> </a:t>
            </a:r>
            <a:r>
              <a:rPr lang="ru-RU" b="1" dirty="0" err="1"/>
              <a:t>від</a:t>
            </a:r>
            <a:r>
              <a:rPr lang="ru-RU" b="1" dirty="0"/>
              <a:t> 17.06.2020 №</a:t>
            </a:r>
            <a:r>
              <a:rPr lang="en-US" b="1" dirty="0"/>
              <a:t> 711-IX </a:t>
            </a:r>
            <a:r>
              <a:rPr lang="uk-UA" b="1" dirty="0"/>
              <a:t> </a:t>
            </a:r>
            <a:r>
              <a:rPr lang="ru-RU" b="1" dirty="0"/>
              <a:t>«Про внесення змін до деяких </a:t>
            </a:r>
            <a:r>
              <a:rPr lang="ru-RU" b="1" dirty="0" err="1"/>
              <a:t>законодавчих</a:t>
            </a:r>
            <a:r>
              <a:rPr lang="ru-RU" b="1" dirty="0"/>
              <a:t> актів </a:t>
            </a:r>
            <a:r>
              <a:rPr lang="ru-RU" b="1" dirty="0" err="1"/>
              <a:t>України</a:t>
            </a:r>
            <a:r>
              <a:rPr lang="ru-RU" b="1" dirty="0"/>
              <a:t> </a:t>
            </a:r>
            <a:r>
              <a:rPr lang="ru-RU" b="1" dirty="0" err="1"/>
              <a:t>щодо</a:t>
            </a:r>
            <a:r>
              <a:rPr lang="ru-RU" b="1" dirty="0"/>
              <a:t> </a:t>
            </a:r>
            <a:r>
              <a:rPr lang="ru-RU" b="1" dirty="0" err="1"/>
              <a:t>планування</a:t>
            </a:r>
            <a:r>
              <a:rPr lang="ru-RU" b="1" dirty="0"/>
              <a:t> </a:t>
            </a:r>
            <a:r>
              <a:rPr lang="ru-RU" b="1" dirty="0" err="1"/>
              <a:t>використання</a:t>
            </a:r>
            <a:r>
              <a:rPr lang="ru-RU" b="1" dirty="0"/>
              <a:t> земель» </a:t>
            </a:r>
            <a:r>
              <a:rPr lang="ru-RU" b="1" i="1" u="sng" dirty="0"/>
              <a:t>(набирає чинності з 24.07.2021)</a:t>
            </a:r>
          </a:p>
          <a:p>
            <a:pPr marL="285750" indent="-285750">
              <a:spcAft>
                <a:spcPts val="600"/>
              </a:spcAft>
              <a:buFont typeface="Wingdings" panose="05000000000000000000" pitchFamily="2" charset="2"/>
              <a:buChar char="ü"/>
            </a:pPr>
            <a:r>
              <a:rPr lang="ru-RU" b="1" dirty="0"/>
              <a:t>Закон </a:t>
            </a:r>
            <a:r>
              <a:rPr lang="uk-UA" b="1" dirty="0"/>
              <a:t>України</a:t>
            </a:r>
            <a:r>
              <a:rPr lang="ru-RU" b="1" dirty="0"/>
              <a:t> </a:t>
            </a:r>
            <a:r>
              <a:rPr lang="ru-RU" b="1" dirty="0" err="1"/>
              <a:t>від</a:t>
            </a:r>
            <a:r>
              <a:rPr lang="ru-RU" b="1" dirty="0"/>
              <a:t> 10.07.2018 № 2498-VIII</a:t>
            </a:r>
            <a:r>
              <a:rPr lang="en-US" b="1" dirty="0"/>
              <a:t> </a:t>
            </a:r>
            <a:r>
              <a:rPr lang="uk-UA" b="1" dirty="0"/>
              <a:t>«</a:t>
            </a:r>
            <a:r>
              <a:rPr lang="ru-RU" b="1" dirty="0"/>
              <a:t>Про внесення змін до деяких </a:t>
            </a:r>
            <a:r>
              <a:rPr lang="ru-RU" b="1" dirty="0" err="1"/>
              <a:t>законодавчих</a:t>
            </a:r>
            <a:r>
              <a:rPr lang="ru-RU" b="1" dirty="0"/>
              <a:t> актів </a:t>
            </a:r>
            <a:r>
              <a:rPr lang="ru-RU" b="1" dirty="0" err="1"/>
              <a:t>України</a:t>
            </a:r>
            <a:r>
              <a:rPr lang="ru-RU" b="1" dirty="0"/>
              <a:t> </a:t>
            </a:r>
            <a:r>
              <a:rPr lang="ru-RU" b="1" dirty="0" err="1"/>
              <a:t>щодо</a:t>
            </a:r>
            <a:r>
              <a:rPr lang="ru-RU" b="1" dirty="0"/>
              <a:t> </a:t>
            </a:r>
            <a:r>
              <a:rPr lang="ru-RU" b="1" dirty="0" err="1"/>
              <a:t>вирішення</a:t>
            </a:r>
            <a:r>
              <a:rPr lang="ru-RU" b="1" dirty="0"/>
              <a:t> </a:t>
            </a:r>
            <a:r>
              <a:rPr lang="ru-RU" b="1" dirty="0" err="1"/>
              <a:t>питання</a:t>
            </a:r>
            <a:r>
              <a:rPr lang="ru-RU" b="1" dirty="0"/>
              <a:t> </a:t>
            </a:r>
            <a:r>
              <a:rPr lang="ru-RU" b="1" dirty="0" err="1"/>
              <a:t>колективної</a:t>
            </a:r>
            <a:r>
              <a:rPr lang="ru-RU" b="1" dirty="0"/>
              <a:t> </a:t>
            </a:r>
            <a:r>
              <a:rPr lang="ru-RU" b="1" dirty="0" err="1"/>
              <a:t>власності</a:t>
            </a:r>
            <a:r>
              <a:rPr lang="ru-RU" b="1" dirty="0"/>
              <a:t> на землю, </a:t>
            </a:r>
            <a:r>
              <a:rPr lang="ru-RU" b="1" dirty="0" err="1"/>
              <a:t>удосконалення</a:t>
            </a:r>
            <a:r>
              <a:rPr lang="ru-RU" b="1" dirty="0"/>
              <a:t> правил </a:t>
            </a:r>
            <a:r>
              <a:rPr lang="ru-RU" b="1" dirty="0" err="1"/>
              <a:t>землекористування</a:t>
            </a:r>
            <a:r>
              <a:rPr lang="ru-RU" b="1" dirty="0"/>
              <a:t> у </a:t>
            </a:r>
            <a:r>
              <a:rPr lang="ru-RU" b="1" dirty="0" err="1"/>
              <a:t>масивах</a:t>
            </a:r>
            <a:r>
              <a:rPr lang="ru-RU" b="1" dirty="0"/>
              <a:t> земель </a:t>
            </a:r>
            <a:r>
              <a:rPr lang="ru-RU" b="1" dirty="0" err="1"/>
              <a:t>сільськогосподарського</a:t>
            </a:r>
            <a:r>
              <a:rPr lang="ru-RU" b="1" dirty="0"/>
              <a:t> </a:t>
            </a:r>
            <a:r>
              <a:rPr lang="ru-RU" b="1" dirty="0" err="1"/>
              <a:t>призначення</a:t>
            </a:r>
            <a:r>
              <a:rPr lang="ru-RU" b="1" dirty="0"/>
              <a:t>, </a:t>
            </a:r>
            <a:r>
              <a:rPr lang="ru-RU" b="1" dirty="0" err="1"/>
              <a:t>запобігання</a:t>
            </a:r>
            <a:r>
              <a:rPr lang="ru-RU" b="1" dirty="0"/>
              <a:t> рейдерству та </a:t>
            </a:r>
            <a:r>
              <a:rPr lang="ru-RU" b="1" dirty="0" err="1"/>
              <a:t>стимулювання</a:t>
            </a:r>
            <a:r>
              <a:rPr lang="ru-RU" b="1" dirty="0"/>
              <a:t> </a:t>
            </a:r>
            <a:r>
              <a:rPr lang="ru-RU" b="1" dirty="0" err="1"/>
              <a:t>зрошення</a:t>
            </a:r>
            <a:r>
              <a:rPr lang="ru-RU" b="1" dirty="0"/>
              <a:t> в </a:t>
            </a:r>
            <a:r>
              <a:rPr lang="ru-RU" b="1" dirty="0" err="1"/>
              <a:t>Україні</a:t>
            </a:r>
            <a:r>
              <a:rPr lang="ru-RU" b="1" dirty="0"/>
              <a:t>» </a:t>
            </a:r>
            <a:r>
              <a:rPr lang="uk-UA" b="1" i="1" u="sng" dirty="0"/>
              <a:t>(набув чинності 01.01.2019)</a:t>
            </a:r>
            <a:endParaRPr lang="uk-UA" b="1" dirty="0"/>
          </a:p>
        </p:txBody>
      </p:sp>
    </p:spTree>
    <p:extLst>
      <p:ext uri="{BB962C8B-B14F-4D97-AF65-F5344CB8AC3E}">
        <p14:creationId xmlns:p14="http://schemas.microsoft.com/office/powerpoint/2010/main" val="15693952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txBox="1">
            <a:spLocks/>
          </p:cNvSpPr>
          <p:nvPr/>
        </p:nvSpPr>
        <p:spPr>
          <a:xfrm>
            <a:off x="1046682" y="296820"/>
            <a:ext cx="4397188" cy="652058"/>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uk-UA" sz="1200" b="1" dirty="0">
              <a:solidFill>
                <a:srgbClr val="00823B"/>
              </a:solidFill>
            </a:endParaRPr>
          </a:p>
          <a:p>
            <a:r>
              <a:rPr lang="uk-UA" sz="1200" b="1" dirty="0">
                <a:solidFill>
                  <a:srgbClr val="00823B"/>
                </a:solidFill>
              </a:rPr>
              <a:t>Департамент агропромислового розвитку та земельних відносин Донецької обласної державної адміністрації</a:t>
            </a:r>
            <a:endParaRPr lang="ru-RU" sz="1200" b="1" dirty="0">
              <a:solidFill>
                <a:srgbClr val="00823B"/>
              </a:solidFill>
            </a:endParaRPr>
          </a:p>
        </p:txBody>
      </p:sp>
      <p:pic>
        <p:nvPicPr>
          <p:cNvPr id="7" name="Picture 2" descr="Герб Донецької області"/>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095" y="225379"/>
            <a:ext cx="608587" cy="652059"/>
          </a:xfrm>
          <a:prstGeom prst="rect">
            <a:avLst/>
          </a:prstGeom>
          <a:noFill/>
          <a:extLst>
            <a:ext uri="{909E8E84-426E-40DD-AFC4-6F175D3DCCD1}">
              <a14:hiddenFill xmlns:a14="http://schemas.microsoft.com/office/drawing/2010/main">
                <a:solidFill>
                  <a:srgbClr val="FFFFFF"/>
                </a:solidFill>
              </a14:hiddenFill>
            </a:ext>
          </a:extLst>
        </p:spPr>
      </p:pic>
      <p:sp>
        <p:nvSpPr>
          <p:cNvPr id="8" name="Прямоугольник 7"/>
          <p:cNvSpPr/>
          <p:nvPr/>
        </p:nvSpPr>
        <p:spPr>
          <a:xfrm>
            <a:off x="1046682" y="948878"/>
            <a:ext cx="10338116" cy="523220"/>
          </a:xfrm>
          <a:prstGeom prst="rect">
            <a:avLst/>
          </a:prstGeom>
        </p:spPr>
        <p:txBody>
          <a:bodyPr wrap="square">
            <a:spAutoFit/>
          </a:bodyPr>
          <a:lstStyle/>
          <a:p>
            <a:pPr algn="ctr"/>
            <a:r>
              <a:rPr lang="uk-UA" sz="2800" dirty="0">
                <a:solidFill>
                  <a:srgbClr val="C00000"/>
                </a:solidFill>
                <a:latin typeface="Arial Black" panose="020B0A04020102020204" pitchFamily="34" charset="0"/>
                <a:ea typeface="+mj-ea"/>
                <a:cs typeface="Aharoni" panose="02010803020104030203" pitchFamily="2" charset="-79"/>
              </a:rPr>
              <a:t>ЗАКОНОДАВЧИЙ ПАКЕТ ЗЕМЕЛЬНОЇ РЕФОРМИ</a:t>
            </a:r>
            <a:endParaRPr lang="ru-RU" sz="2800" dirty="0">
              <a:solidFill>
                <a:srgbClr val="C00000"/>
              </a:solidFill>
              <a:latin typeface="Arial Black" panose="020B0A04020102020204" pitchFamily="34" charset="0"/>
              <a:ea typeface="+mj-ea"/>
              <a:cs typeface="Aharoni" panose="02010803020104030203" pitchFamily="2" charset="-79"/>
            </a:endParaRPr>
          </a:p>
        </p:txBody>
      </p:sp>
      <p:sp>
        <p:nvSpPr>
          <p:cNvPr id="9" name="Прямоугольник 8"/>
          <p:cNvSpPr/>
          <p:nvPr/>
        </p:nvSpPr>
        <p:spPr>
          <a:xfrm>
            <a:off x="438095" y="1487299"/>
            <a:ext cx="11555431" cy="2539157"/>
          </a:xfrm>
          <a:prstGeom prst="rect">
            <a:avLst/>
          </a:prstGeom>
        </p:spPr>
        <p:txBody>
          <a:bodyPr wrap="square">
            <a:spAutoFit/>
          </a:bodyPr>
          <a:lstStyle/>
          <a:p>
            <a:pPr marL="285750" indent="-285750">
              <a:spcAft>
                <a:spcPts val="600"/>
              </a:spcAft>
              <a:buFont typeface="Wingdings" panose="05000000000000000000" pitchFamily="2" charset="2"/>
              <a:buChar char="ü"/>
            </a:pPr>
            <a:r>
              <a:rPr lang="uk-UA" b="1" dirty="0"/>
              <a:t>Постанова Кабінету Міністрів України від 22.07.2020 №650 «</a:t>
            </a:r>
            <a:r>
              <a:rPr lang="ru-RU" b="1" dirty="0"/>
              <a:t>Про </a:t>
            </a:r>
            <a:r>
              <a:rPr lang="uk-UA" b="1" dirty="0"/>
              <a:t>затвердження Правил утримання та збереження полезахисних лісових смуг, розташованих на землях сільськогосподарського призначення» </a:t>
            </a:r>
            <a:r>
              <a:rPr lang="uk-UA" b="1" i="1" u="sng" dirty="0"/>
              <a:t>(чинна з </a:t>
            </a:r>
            <a:r>
              <a:rPr lang="uk-UA" b="1" dirty="0"/>
              <a:t>30.07.2020)</a:t>
            </a:r>
          </a:p>
          <a:p>
            <a:pPr marL="285750" indent="-285750">
              <a:spcAft>
                <a:spcPts val="600"/>
              </a:spcAft>
              <a:buFont typeface="Wingdings" panose="05000000000000000000" pitchFamily="2" charset="2"/>
              <a:buChar char="ü"/>
            </a:pPr>
            <a:r>
              <a:rPr lang="ru-RU" b="1" dirty="0"/>
              <a:t>Указ Президента </a:t>
            </a:r>
            <a:r>
              <a:rPr lang="ru-RU" b="1" dirty="0" err="1"/>
              <a:t>України</a:t>
            </a:r>
            <a:r>
              <a:rPr lang="ru-RU" b="1" dirty="0"/>
              <a:t> </a:t>
            </a:r>
            <a:r>
              <a:rPr lang="ru-RU" b="1" dirty="0" err="1"/>
              <a:t>від</a:t>
            </a:r>
            <a:r>
              <a:rPr lang="ru-RU" b="1" dirty="0"/>
              <a:t> 15.10.2020 №449/2020 «Про </a:t>
            </a:r>
            <a:r>
              <a:rPr lang="ru-RU" b="1" dirty="0" err="1"/>
              <a:t>деякі</a:t>
            </a:r>
            <a:r>
              <a:rPr lang="ru-RU" b="1" dirty="0"/>
              <a:t> заходи </a:t>
            </a:r>
            <a:r>
              <a:rPr lang="ru-RU" b="1" dirty="0" err="1"/>
              <a:t>щодо</a:t>
            </a:r>
            <a:r>
              <a:rPr lang="ru-RU" b="1" dirty="0"/>
              <a:t> </a:t>
            </a:r>
            <a:r>
              <a:rPr lang="ru-RU" b="1" dirty="0" err="1"/>
              <a:t>прискорення</a:t>
            </a:r>
            <a:r>
              <a:rPr lang="ru-RU" b="1" dirty="0"/>
              <a:t> реформ у </a:t>
            </a:r>
            <a:r>
              <a:rPr lang="ru-RU" b="1" dirty="0" err="1"/>
              <a:t>сфері</a:t>
            </a:r>
            <a:r>
              <a:rPr lang="ru-RU" b="1" dirty="0"/>
              <a:t> </a:t>
            </a:r>
            <a:r>
              <a:rPr lang="ru-RU" b="1" dirty="0" err="1"/>
              <a:t>земельних</a:t>
            </a:r>
            <a:r>
              <a:rPr lang="ru-RU" b="1" dirty="0"/>
              <a:t> </a:t>
            </a:r>
            <a:r>
              <a:rPr lang="ru-RU" b="1" dirty="0" err="1"/>
              <a:t>відносин</a:t>
            </a:r>
            <a:r>
              <a:rPr lang="ru-RU" b="1" dirty="0"/>
              <a:t>»</a:t>
            </a:r>
          </a:p>
          <a:p>
            <a:pPr marL="285750" indent="-285750">
              <a:spcAft>
                <a:spcPts val="600"/>
              </a:spcAft>
              <a:buFont typeface="Wingdings" panose="05000000000000000000" pitchFamily="2" charset="2"/>
              <a:buChar char="ü"/>
            </a:pPr>
            <a:r>
              <a:rPr lang="ru-RU" b="1" dirty="0"/>
              <a:t>Постанова </a:t>
            </a:r>
            <a:r>
              <a:rPr lang="ru-RU" b="1" dirty="0" err="1"/>
              <a:t>Кабінету</a:t>
            </a:r>
            <a:r>
              <a:rPr lang="ru-RU" b="1" dirty="0"/>
              <a:t> </a:t>
            </a:r>
            <a:r>
              <a:rPr lang="ru-RU" b="1" dirty="0" err="1"/>
              <a:t>Міністрів</a:t>
            </a:r>
            <a:r>
              <a:rPr lang="ru-RU" b="1" dirty="0"/>
              <a:t> </a:t>
            </a:r>
            <a:r>
              <a:rPr lang="ru-RU" b="1" dirty="0" err="1"/>
              <a:t>України</a:t>
            </a:r>
            <a:r>
              <a:rPr lang="ru-RU" b="1" dirty="0"/>
              <a:t> </a:t>
            </a:r>
            <a:r>
              <a:rPr lang="ru-RU" b="1" dirty="0" err="1"/>
              <a:t>від</a:t>
            </a:r>
            <a:r>
              <a:rPr lang="ru-RU" b="1" dirty="0"/>
              <a:t> 16.11.2020 №1113 «</a:t>
            </a:r>
            <a:r>
              <a:rPr lang="ru-RU" b="1" dirty="0" err="1"/>
              <a:t>Деякі</a:t>
            </a:r>
            <a:r>
              <a:rPr lang="ru-RU" b="1" dirty="0"/>
              <a:t> заходи </a:t>
            </a:r>
            <a:r>
              <a:rPr lang="ru-RU" b="1" dirty="0" err="1"/>
              <a:t>щодо</a:t>
            </a:r>
            <a:r>
              <a:rPr lang="ru-RU" b="1" dirty="0"/>
              <a:t> </a:t>
            </a:r>
            <a:r>
              <a:rPr lang="ru-RU" b="1" dirty="0" err="1"/>
              <a:t>прискорення</a:t>
            </a:r>
            <a:r>
              <a:rPr lang="ru-RU" b="1" dirty="0"/>
              <a:t> реформ у </a:t>
            </a:r>
            <a:r>
              <a:rPr lang="ru-RU" b="1" dirty="0" err="1"/>
              <a:t>сфері</a:t>
            </a:r>
            <a:r>
              <a:rPr lang="ru-RU" b="1" dirty="0"/>
              <a:t> </a:t>
            </a:r>
            <a:r>
              <a:rPr lang="ru-RU" b="1" dirty="0" err="1"/>
              <a:t>земельних</a:t>
            </a:r>
            <a:r>
              <a:rPr lang="ru-RU" b="1" dirty="0"/>
              <a:t> </a:t>
            </a:r>
            <a:r>
              <a:rPr lang="ru-RU" b="1" dirty="0" err="1"/>
              <a:t>відносин</a:t>
            </a:r>
            <a:r>
              <a:rPr lang="ru-RU" b="1" dirty="0"/>
              <a:t>»</a:t>
            </a:r>
            <a:endParaRPr lang="uk-UA" b="1" dirty="0"/>
          </a:p>
          <a:p>
            <a:pPr marL="285750" indent="-285750">
              <a:buFont typeface="Wingdings" panose="05000000000000000000" pitchFamily="2" charset="2"/>
              <a:buChar char="ü"/>
            </a:pPr>
            <a:endParaRPr lang="uk-UA" b="1" dirty="0"/>
          </a:p>
        </p:txBody>
      </p:sp>
    </p:spTree>
    <p:extLst>
      <p:ext uri="{BB962C8B-B14F-4D97-AF65-F5344CB8AC3E}">
        <p14:creationId xmlns:p14="http://schemas.microsoft.com/office/powerpoint/2010/main" val="23800578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В Україні спростять оформлення землі"/>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2001" cy="6866607"/>
          </a:xfrm>
          <a:prstGeom prst="rect">
            <a:avLst/>
          </a:prstGeom>
          <a:solidFill>
            <a:schemeClr val="bg1"/>
          </a:solidFill>
          <a:effectLst>
            <a:reflection endPos="0" dist="50800" dir="5400000" sy="-100000" algn="bl" rotWithShape="0"/>
          </a:effectLst>
        </p:spPr>
      </p:pic>
      <p:sp>
        <p:nvSpPr>
          <p:cNvPr id="5" name="Прямоугольник 4"/>
          <p:cNvSpPr/>
          <p:nvPr/>
        </p:nvSpPr>
        <p:spPr>
          <a:xfrm>
            <a:off x="-1" y="0"/>
            <a:ext cx="12192001" cy="6857999"/>
          </a:xfrm>
          <a:prstGeom prst="rect">
            <a:avLst/>
          </a:prstGeom>
          <a:solidFill>
            <a:schemeClr val="bg1">
              <a:alpha val="54000"/>
            </a:schemeClr>
          </a:solidFill>
          <a:ln>
            <a:solidFill>
              <a:schemeClr val="bg1">
                <a:alpha val="23137"/>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823B"/>
                </a:solidFill>
                <a:effectLst>
                  <a:outerShdw blurRad="38100" dist="38100" dir="2700000" algn="tl">
                    <a:srgbClr val="000000">
                      <a:alpha val="43137"/>
                    </a:srgbClr>
                  </a:outerShdw>
                </a:effectLst>
              </a:rPr>
              <a:t>                </a:t>
            </a:r>
            <a:endParaRPr lang="ru-RU" b="1" dirty="0">
              <a:solidFill>
                <a:srgbClr val="00823B"/>
              </a:solidFill>
              <a:effectLst>
                <a:outerShdw blurRad="38100" dist="38100" dir="2700000" algn="tl">
                  <a:srgbClr val="000000">
                    <a:alpha val="43137"/>
                  </a:srgbClr>
                </a:outerShdw>
              </a:effectLst>
              <a:latin typeface="+mj-lt"/>
            </a:endParaRPr>
          </a:p>
        </p:txBody>
      </p:sp>
      <p:sp>
        <p:nvSpPr>
          <p:cNvPr id="6" name="Заголовок 1"/>
          <p:cNvSpPr txBox="1">
            <a:spLocks/>
          </p:cNvSpPr>
          <p:nvPr/>
        </p:nvSpPr>
        <p:spPr>
          <a:xfrm>
            <a:off x="1046682" y="288158"/>
            <a:ext cx="4854388" cy="5892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uk-UA" sz="1200" b="1" dirty="0">
              <a:solidFill>
                <a:srgbClr val="00823B"/>
              </a:solidFill>
            </a:endParaRPr>
          </a:p>
          <a:p>
            <a:r>
              <a:rPr lang="uk-UA" sz="1200" b="1" dirty="0">
                <a:solidFill>
                  <a:srgbClr val="00823B"/>
                </a:solidFill>
              </a:rPr>
              <a:t>Департамент агропромислового розвитку та земельних відносин </a:t>
            </a:r>
          </a:p>
          <a:p>
            <a:r>
              <a:rPr lang="uk-UA" sz="1200" b="1" dirty="0">
                <a:solidFill>
                  <a:srgbClr val="00823B"/>
                </a:solidFill>
              </a:rPr>
              <a:t>Донецької обласної державної адміністрації</a:t>
            </a:r>
            <a:endParaRPr lang="ru-RU" sz="1200" b="1" dirty="0">
              <a:solidFill>
                <a:srgbClr val="00823B"/>
              </a:solidFill>
            </a:endParaRPr>
          </a:p>
        </p:txBody>
      </p:sp>
      <p:pic>
        <p:nvPicPr>
          <p:cNvPr id="7" name="Picture 2" descr="Герб Донецької області"/>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095" y="225379"/>
            <a:ext cx="608587" cy="652059"/>
          </a:xfrm>
          <a:prstGeom prst="rect">
            <a:avLst/>
          </a:prstGeom>
          <a:noFill/>
          <a:extLst>
            <a:ext uri="{909E8E84-426E-40DD-AFC4-6F175D3DCCD1}">
              <a14:hiddenFill xmlns:a14="http://schemas.microsoft.com/office/drawing/2010/main">
                <a:solidFill>
                  <a:srgbClr val="FFFFFF"/>
                </a:solidFill>
              </a14:hiddenFill>
            </a:ext>
          </a:extLst>
        </p:spPr>
      </p:pic>
      <p:sp>
        <p:nvSpPr>
          <p:cNvPr id="8" name="Прямоугольник 7"/>
          <p:cNvSpPr/>
          <p:nvPr/>
        </p:nvSpPr>
        <p:spPr>
          <a:xfrm>
            <a:off x="1046682" y="1051318"/>
            <a:ext cx="10994754" cy="523220"/>
          </a:xfrm>
          <a:prstGeom prst="rect">
            <a:avLst/>
          </a:prstGeom>
        </p:spPr>
        <p:txBody>
          <a:bodyPr wrap="square">
            <a:spAutoFit/>
          </a:bodyPr>
          <a:lstStyle/>
          <a:p>
            <a:pPr algn="ctr"/>
            <a:r>
              <a:rPr lang="uk-UA" sz="2800" dirty="0">
                <a:solidFill>
                  <a:srgbClr val="C00000"/>
                </a:solidFill>
                <a:latin typeface="Arial Black" panose="020B0A04020102020204" pitchFamily="34" charset="0"/>
                <a:ea typeface="+mj-ea"/>
                <a:cs typeface="Aharoni" panose="02010803020104030203" pitchFamily="2" charset="-79"/>
              </a:rPr>
              <a:t>ЗАКОНОПРОЕКТИ У СФЕРІ ЗЕМЕЛЬНИХ ВІДНОСИН</a:t>
            </a:r>
            <a:endParaRPr lang="ru-RU" sz="2800" dirty="0">
              <a:solidFill>
                <a:srgbClr val="C00000"/>
              </a:solidFill>
              <a:latin typeface="Arial Black" panose="020B0A04020102020204" pitchFamily="34" charset="0"/>
              <a:ea typeface="+mj-ea"/>
              <a:cs typeface="Aharoni" panose="02010803020104030203" pitchFamily="2" charset="-79"/>
            </a:endParaRPr>
          </a:p>
        </p:txBody>
      </p:sp>
      <p:sp>
        <p:nvSpPr>
          <p:cNvPr id="9" name="Прямоугольник 8"/>
          <p:cNvSpPr/>
          <p:nvPr/>
        </p:nvSpPr>
        <p:spPr>
          <a:xfrm>
            <a:off x="438095" y="1717641"/>
            <a:ext cx="11429227" cy="4955203"/>
          </a:xfrm>
          <a:prstGeom prst="rect">
            <a:avLst/>
          </a:prstGeom>
        </p:spPr>
        <p:txBody>
          <a:bodyPr wrap="square">
            <a:spAutoFit/>
          </a:bodyPr>
          <a:lstStyle/>
          <a:p>
            <a:pPr marL="285750" indent="-285750" algn="just">
              <a:buFont typeface="Wingdings" panose="05000000000000000000" pitchFamily="2" charset="2"/>
              <a:buChar char="ü"/>
            </a:pPr>
            <a:r>
              <a:rPr lang="ru-RU" b="1" dirty="0"/>
              <a:t>Проект Закону про внесення змін до Земельного кодексу </a:t>
            </a:r>
            <a:r>
              <a:rPr lang="ru-RU" b="1" dirty="0" err="1"/>
              <a:t>України</a:t>
            </a:r>
            <a:r>
              <a:rPr lang="ru-RU" b="1" dirty="0"/>
              <a:t> та </a:t>
            </a:r>
            <a:r>
              <a:rPr lang="ru-RU" b="1" dirty="0" err="1"/>
              <a:t>інших</a:t>
            </a:r>
            <a:r>
              <a:rPr lang="ru-RU" b="1" dirty="0"/>
              <a:t> </a:t>
            </a:r>
            <a:r>
              <a:rPr lang="ru-RU" b="1" dirty="0" err="1"/>
              <a:t>законодавчих</a:t>
            </a:r>
            <a:r>
              <a:rPr lang="ru-RU" b="1" dirty="0"/>
              <a:t> актів </a:t>
            </a:r>
            <a:r>
              <a:rPr lang="ru-RU" b="1" dirty="0" err="1"/>
              <a:t>щодо</a:t>
            </a:r>
            <a:r>
              <a:rPr lang="ru-RU" b="1" dirty="0"/>
              <a:t> </a:t>
            </a:r>
            <a:r>
              <a:rPr lang="ru-RU" b="1" dirty="0" err="1"/>
              <a:t>удосконалення</a:t>
            </a:r>
            <a:r>
              <a:rPr lang="ru-RU" b="1" dirty="0"/>
              <a:t> </a:t>
            </a:r>
            <a:r>
              <a:rPr lang="ru-RU" b="1" dirty="0" err="1"/>
              <a:t>системи</a:t>
            </a:r>
            <a:r>
              <a:rPr lang="ru-RU" b="1" dirty="0"/>
              <a:t> </a:t>
            </a:r>
            <a:r>
              <a:rPr lang="ru-RU" b="1" dirty="0" err="1"/>
              <a:t>управління</a:t>
            </a:r>
            <a:r>
              <a:rPr lang="ru-RU" b="1" dirty="0"/>
              <a:t> та </a:t>
            </a:r>
            <a:r>
              <a:rPr lang="ru-RU" b="1" dirty="0" err="1"/>
              <a:t>дерегуляції</a:t>
            </a:r>
            <a:r>
              <a:rPr lang="ru-RU" b="1" dirty="0"/>
              <a:t> у </a:t>
            </a:r>
            <a:r>
              <a:rPr lang="ru-RU" b="1" dirty="0" err="1"/>
              <a:t>сфері</a:t>
            </a:r>
            <a:r>
              <a:rPr lang="ru-RU" b="1" dirty="0"/>
              <a:t> </a:t>
            </a:r>
            <a:r>
              <a:rPr lang="ru-RU" b="1" dirty="0" err="1"/>
              <a:t>земельних</a:t>
            </a:r>
            <a:r>
              <a:rPr lang="ru-RU" b="1" dirty="0"/>
              <a:t> </a:t>
            </a:r>
            <a:r>
              <a:rPr lang="ru-RU" b="1" dirty="0" err="1"/>
              <a:t>відносин</a:t>
            </a:r>
            <a:r>
              <a:rPr lang="uk-UA" b="1" dirty="0"/>
              <a:t> від</a:t>
            </a:r>
            <a:r>
              <a:rPr lang="ru-RU" b="1" dirty="0"/>
              <a:t> 01.10.2019 №2194 </a:t>
            </a:r>
            <a:r>
              <a:rPr lang="uk-UA" b="1" u="sng" dirty="0"/>
              <a:t>(</a:t>
            </a:r>
            <a:r>
              <a:rPr lang="ru-RU" b="1" u="sng" dirty="0"/>
              <a:t>передано на </a:t>
            </a:r>
            <a:r>
              <a:rPr lang="ru-RU" b="1" u="sng" dirty="0" err="1"/>
              <a:t>повторне</a:t>
            </a:r>
            <a:r>
              <a:rPr lang="ru-RU" b="1" u="sng" dirty="0"/>
              <a:t> друге </a:t>
            </a:r>
            <a:r>
              <a:rPr lang="ru-RU" b="1" u="sng" dirty="0" err="1"/>
              <a:t>читання</a:t>
            </a:r>
            <a:r>
              <a:rPr lang="ru-RU" b="1" u="sng" dirty="0"/>
              <a:t> 02.12.2020</a:t>
            </a:r>
            <a:r>
              <a:rPr lang="uk-UA" b="1" u="sng" dirty="0"/>
              <a:t>)</a:t>
            </a:r>
          </a:p>
          <a:p>
            <a:pPr marL="285750" indent="-285750" algn="just">
              <a:buFont typeface="Wingdings" panose="05000000000000000000" pitchFamily="2" charset="2"/>
              <a:buChar char="ü"/>
            </a:pPr>
            <a:endParaRPr lang="ru-RU" sz="1200" b="1" u="sng" dirty="0"/>
          </a:p>
          <a:p>
            <a:pPr marL="285750" indent="-285750" algn="just">
              <a:buFont typeface="Wingdings" panose="05000000000000000000" pitchFamily="2" charset="2"/>
              <a:buChar char="ü"/>
            </a:pPr>
            <a:r>
              <a:rPr lang="ru-RU" b="1" dirty="0"/>
              <a:t>Проект Закону про </a:t>
            </a:r>
            <a:r>
              <a:rPr lang="uk-UA" b="1" dirty="0"/>
              <a:t>внесення змін до деяких законодавчих актів щодо продажу земельних ділянок державної та комунальної власності або прав на них (оренди, </a:t>
            </a:r>
            <a:r>
              <a:rPr lang="uk-UA" b="1" dirty="0" err="1"/>
              <a:t>суперфіцію</a:t>
            </a:r>
            <a:r>
              <a:rPr lang="uk-UA" b="1" dirty="0"/>
              <a:t>, емфітевзису)</a:t>
            </a:r>
            <a:r>
              <a:rPr lang="ru-RU" b="1" dirty="0"/>
              <a:t> через </a:t>
            </a:r>
            <a:r>
              <a:rPr lang="ru-RU" b="1" dirty="0" err="1"/>
              <a:t>електронні</a:t>
            </a:r>
            <a:r>
              <a:rPr lang="ru-RU" b="1" dirty="0"/>
              <a:t> </a:t>
            </a:r>
            <a:r>
              <a:rPr lang="ru-RU" b="1" dirty="0" err="1"/>
              <a:t>аукціони</a:t>
            </a:r>
            <a:r>
              <a:rPr lang="ru-RU" b="1" dirty="0"/>
              <a:t> </a:t>
            </a:r>
            <a:r>
              <a:rPr lang="ru-RU" b="1" dirty="0" err="1"/>
              <a:t>від</a:t>
            </a:r>
            <a:r>
              <a:rPr lang="ru-RU" b="1" dirty="0"/>
              <a:t> 01.10.2019 №2195 </a:t>
            </a:r>
            <a:r>
              <a:rPr lang="uk-UA" b="1" u="sng" dirty="0"/>
              <a:t>(прийнятий в першому читанні 14.11.2019)</a:t>
            </a:r>
          </a:p>
          <a:p>
            <a:pPr marL="285750" indent="-285750" algn="just">
              <a:buFont typeface="Wingdings" panose="05000000000000000000" pitchFamily="2" charset="2"/>
              <a:buChar char="ü"/>
            </a:pPr>
            <a:endParaRPr lang="uk-UA" sz="1200" b="1" u="sng" dirty="0"/>
          </a:p>
          <a:p>
            <a:pPr marL="285750" indent="-285750" algn="just">
              <a:buFont typeface="Wingdings" panose="05000000000000000000" pitchFamily="2" charset="2"/>
              <a:buChar char="ü"/>
            </a:pPr>
            <a:r>
              <a:rPr lang="ru-RU" b="1" dirty="0"/>
              <a:t>Проект Закону про внесення змін до деяких </a:t>
            </a:r>
            <a:r>
              <a:rPr lang="ru-RU" b="1" dirty="0" err="1"/>
              <a:t>законодавчих</a:t>
            </a:r>
            <a:r>
              <a:rPr lang="ru-RU" b="1" dirty="0"/>
              <a:t> актів </a:t>
            </a:r>
            <a:r>
              <a:rPr lang="ru-RU" b="1" dirty="0" err="1"/>
              <a:t>щодо</a:t>
            </a:r>
            <a:r>
              <a:rPr lang="ru-RU" b="1" dirty="0"/>
              <a:t> </a:t>
            </a:r>
            <a:r>
              <a:rPr lang="ru-RU" b="1" dirty="0" err="1"/>
              <a:t>забезпечення</a:t>
            </a:r>
            <a:r>
              <a:rPr lang="ru-RU" b="1" dirty="0"/>
              <a:t> права </a:t>
            </a:r>
            <a:r>
              <a:rPr lang="ru-RU" b="1" dirty="0" err="1"/>
              <a:t>працівників</a:t>
            </a:r>
            <a:r>
              <a:rPr lang="ru-RU" b="1" dirty="0"/>
              <a:t> </a:t>
            </a:r>
            <a:r>
              <a:rPr lang="ru-RU" b="1" dirty="0" err="1"/>
              <a:t>державних</a:t>
            </a:r>
            <a:r>
              <a:rPr lang="ru-RU" b="1" dirty="0"/>
              <a:t> </a:t>
            </a:r>
            <a:r>
              <a:rPr lang="ru-RU" b="1" dirty="0" err="1"/>
              <a:t>сільськогосподарських</a:t>
            </a:r>
            <a:r>
              <a:rPr lang="ru-RU" b="1" dirty="0"/>
              <a:t> </a:t>
            </a:r>
            <a:r>
              <a:rPr lang="ru-RU" b="1" dirty="0" err="1"/>
              <a:t>підприємств</a:t>
            </a:r>
            <a:r>
              <a:rPr lang="ru-RU" b="1" dirty="0"/>
              <a:t>, </a:t>
            </a:r>
            <a:r>
              <a:rPr lang="ru-RU" b="1" dirty="0" err="1"/>
              <a:t>установ</a:t>
            </a:r>
            <a:r>
              <a:rPr lang="ru-RU" b="1" dirty="0"/>
              <a:t>, </a:t>
            </a:r>
            <a:r>
              <a:rPr lang="ru-RU" b="1" dirty="0" err="1"/>
              <a:t>організацій</a:t>
            </a:r>
            <a:r>
              <a:rPr lang="ru-RU" b="1" dirty="0"/>
              <a:t> на </a:t>
            </a:r>
            <a:r>
              <a:rPr lang="ru-RU" b="1" dirty="0" err="1"/>
              <a:t>одержання</a:t>
            </a:r>
            <a:r>
              <a:rPr lang="ru-RU" b="1" dirty="0"/>
              <a:t> </a:t>
            </a:r>
            <a:r>
              <a:rPr lang="ru-RU" b="1" dirty="0" err="1"/>
              <a:t>земельної</a:t>
            </a:r>
            <a:r>
              <a:rPr lang="ru-RU" b="1" dirty="0"/>
              <a:t> </a:t>
            </a:r>
            <a:r>
              <a:rPr lang="ru-RU" b="1" dirty="0" err="1"/>
              <a:t>частки</a:t>
            </a:r>
            <a:r>
              <a:rPr lang="ru-RU" b="1" dirty="0"/>
              <a:t> (паю) (</a:t>
            </a:r>
            <a:r>
              <a:rPr lang="uk-UA" b="1" u="sng" dirty="0"/>
              <a:t>прийнятий в першому читанні </a:t>
            </a:r>
            <a:r>
              <a:rPr lang="ru-RU" b="1" u="sng" dirty="0"/>
              <a:t>13.07.2020)</a:t>
            </a:r>
          </a:p>
          <a:p>
            <a:pPr marL="285750" indent="-285750" algn="just">
              <a:buFont typeface="Wingdings" panose="05000000000000000000" pitchFamily="2" charset="2"/>
              <a:buChar char="ü"/>
            </a:pPr>
            <a:endParaRPr lang="ru-RU" sz="1200" b="1" u="sng" dirty="0"/>
          </a:p>
          <a:p>
            <a:pPr marL="285750" indent="-285750" algn="just">
              <a:buFont typeface="Wingdings" panose="05000000000000000000" pitchFamily="2" charset="2"/>
              <a:buChar char="ü"/>
            </a:pPr>
            <a:r>
              <a:rPr lang="ru-RU" b="1" dirty="0"/>
              <a:t>Проект Закону про </a:t>
            </a:r>
            <a:r>
              <a:rPr lang="uk-UA" b="1" dirty="0"/>
              <a:t>внесення змін до Закону України "Про місцеве самоврядування в Україні" щодо розпорядження землями комунальної власності </a:t>
            </a:r>
            <a:r>
              <a:rPr lang="ru-RU" b="1" dirty="0" err="1"/>
              <a:t>від</a:t>
            </a:r>
            <a:r>
              <a:rPr lang="ru-RU" b="1" dirty="0"/>
              <a:t> 07.07.2020 №3801</a:t>
            </a:r>
          </a:p>
          <a:p>
            <a:pPr marL="285750" indent="-285750" algn="just">
              <a:buFont typeface="Wingdings" panose="05000000000000000000" pitchFamily="2" charset="2"/>
              <a:buChar char="ü"/>
            </a:pPr>
            <a:endParaRPr lang="ru-RU" sz="1200" b="1" dirty="0"/>
          </a:p>
          <a:p>
            <a:pPr marL="285750" indent="-285750" algn="just">
              <a:buFont typeface="Wingdings" panose="05000000000000000000" pitchFamily="2" charset="2"/>
              <a:buChar char="ü"/>
            </a:pPr>
            <a:r>
              <a:rPr lang="ru-RU" b="1" dirty="0"/>
              <a:t>Проект Закону про </a:t>
            </a:r>
            <a:r>
              <a:rPr lang="uk-UA" b="1" dirty="0"/>
              <a:t>внесення змін до Податкового кодексу України та інших законів України щодо детінізації виробництва сільськогосподарської продукції від 27.02.2020 №3131 (проекти</a:t>
            </a:r>
            <a:r>
              <a:rPr lang="ru-RU" b="1" dirty="0"/>
              <a:t> Закону </a:t>
            </a:r>
            <a:r>
              <a:rPr lang="ru-RU" b="1" dirty="0" err="1"/>
              <a:t>від</a:t>
            </a:r>
            <a:r>
              <a:rPr lang="ru-RU" b="1" dirty="0"/>
              <a:t> 17.03.2020 №3131-1, №3131-2)</a:t>
            </a:r>
          </a:p>
          <a:p>
            <a:pPr marL="285750" indent="-285750" algn="just">
              <a:buFont typeface="Wingdings" panose="05000000000000000000" pitchFamily="2" charset="2"/>
              <a:buChar char="ü"/>
            </a:pPr>
            <a:endParaRPr lang="ru-RU" sz="1000" b="1" dirty="0">
              <a:solidFill>
                <a:srgbClr val="00823B"/>
              </a:solidFill>
            </a:endParaRPr>
          </a:p>
        </p:txBody>
      </p:sp>
      <p:sp>
        <p:nvSpPr>
          <p:cNvPr id="2" name="Номер слайда 1">
            <a:extLst>
              <a:ext uri="{FF2B5EF4-FFF2-40B4-BE49-F238E27FC236}">
                <a16:creationId xmlns:a16="http://schemas.microsoft.com/office/drawing/2014/main" id="{B5953B3F-23B0-4FA2-9107-8D159E540B59}"/>
              </a:ext>
            </a:extLst>
          </p:cNvPr>
          <p:cNvSpPr>
            <a:spLocks noGrp="1"/>
          </p:cNvSpPr>
          <p:nvPr>
            <p:ph type="sldNum" sz="quarter" idx="12"/>
          </p:nvPr>
        </p:nvSpPr>
        <p:spPr/>
        <p:txBody>
          <a:bodyPr/>
          <a:lstStyle/>
          <a:p>
            <a:fld id="{5A653ED9-7830-4388-9AE7-A2D1C7938437}" type="slidenum">
              <a:rPr lang="ru-RU" smtClean="0"/>
              <a:t>7</a:t>
            </a:fld>
            <a:endParaRPr lang="ru-RU"/>
          </a:p>
        </p:txBody>
      </p:sp>
    </p:spTree>
    <p:extLst>
      <p:ext uri="{BB962C8B-B14F-4D97-AF65-F5344CB8AC3E}">
        <p14:creationId xmlns:p14="http://schemas.microsoft.com/office/powerpoint/2010/main" val="36204981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В Україні спростять оформлення землі"/>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2001" cy="6866607"/>
          </a:xfrm>
          <a:prstGeom prst="rect">
            <a:avLst/>
          </a:prstGeom>
          <a:solidFill>
            <a:schemeClr val="bg1"/>
          </a:solidFill>
          <a:effectLst>
            <a:reflection endPos="0" dist="50800" dir="5400000" sy="-100000" algn="bl" rotWithShape="0"/>
          </a:effectLst>
        </p:spPr>
      </p:pic>
      <p:sp>
        <p:nvSpPr>
          <p:cNvPr id="5" name="Прямоугольник 4"/>
          <p:cNvSpPr/>
          <p:nvPr/>
        </p:nvSpPr>
        <p:spPr>
          <a:xfrm>
            <a:off x="-1" y="0"/>
            <a:ext cx="12192001" cy="6857999"/>
          </a:xfrm>
          <a:prstGeom prst="rect">
            <a:avLst/>
          </a:prstGeom>
          <a:solidFill>
            <a:schemeClr val="bg1">
              <a:alpha val="54000"/>
            </a:schemeClr>
          </a:solidFill>
          <a:ln>
            <a:solidFill>
              <a:schemeClr val="bg1">
                <a:alpha val="23137"/>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rgbClr val="00823B"/>
                </a:solidFill>
                <a:effectLst>
                  <a:outerShdw blurRad="38100" dist="38100" dir="2700000" algn="tl">
                    <a:srgbClr val="000000">
                      <a:alpha val="43137"/>
                    </a:srgbClr>
                  </a:outerShdw>
                </a:effectLst>
              </a:rPr>
              <a:t>                </a:t>
            </a:r>
            <a:endParaRPr lang="ru-RU" b="1" dirty="0">
              <a:solidFill>
                <a:srgbClr val="00823B"/>
              </a:solidFill>
              <a:effectLst>
                <a:outerShdw blurRad="38100" dist="38100" dir="2700000" algn="tl">
                  <a:srgbClr val="000000">
                    <a:alpha val="43137"/>
                  </a:srgbClr>
                </a:outerShdw>
              </a:effectLst>
              <a:latin typeface="+mj-lt"/>
            </a:endParaRPr>
          </a:p>
        </p:txBody>
      </p:sp>
      <p:sp>
        <p:nvSpPr>
          <p:cNvPr id="6" name="Заголовок 1"/>
          <p:cNvSpPr txBox="1">
            <a:spLocks/>
          </p:cNvSpPr>
          <p:nvPr/>
        </p:nvSpPr>
        <p:spPr>
          <a:xfrm>
            <a:off x="1046682" y="288158"/>
            <a:ext cx="4854388" cy="58928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uk-UA" sz="1200" b="1" dirty="0">
              <a:solidFill>
                <a:srgbClr val="00823B"/>
              </a:solidFill>
            </a:endParaRPr>
          </a:p>
          <a:p>
            <a:r>
              <a:rPr lang="uk-UA" sz="1200" b="1" dirty="0">
                <a:solidFill>
                  <a:srgbClr val="00823B"/>
                </a:solidFill>
              </a:rPr>
              <a:t>Департамент агропромислового розвитку та земельних відносин </a:t>
            </a:r>
          </a:p>
          <a:p>
            <a:r>
              <a:rPr lang="uk-UA" sz="1200" b="1" dirty="0">
                <a:solidFill>
                  <a:srgbClr val="00823B"/>
                </a:solidFill>
              </a:rPr>
              <a:t>Донецької обласної державної адміністрації</a:t>
            </a:r>
            <a:endParaRPr lang="ru-RU" sz="1200" b="1" dirty="0">
              <a:solidFill>
                <a:srgbClr val="00823B"/>
              </a:solidFill>
            </a:endParaRPr>
          </a:p>
        </p:txBody>
      </p:sp>
      <p:pic>
        <p:nvPicPr>
          <p:cNvPr id="7" name="Picture 2" descr="Герб Донецької області"/>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095" y="225379"/>
            <a:ext cx="608587" cy="652059"/>
          </a:xfrm>
          <a:prstGeom prst="rect">
            <a:avLst/>
          </a:prstGeom>
          <a:noFill/>
          <a:extLst>
            <a:ext uri="{909E8E84-426E-40DD-AFC4-6F175D3DCCD1}">
              <a14:hiddenFill xmlns:a14="http://schemas.microsoft.com/office/drawing/2010/main">
                <a:solidFill>
                  <a:srgbClr val="FFFFFF"/>
                </a:solidFill>
              </a14:hiddenFill>
            </a:ext>
          </a:extLst>
        </p:spPr>
      </p:pic>
      <p:sp>
        <p:nvSpPr>
          <p:cNvPr id="8" name="Прямоугольник 7"/>
          <p:cNvSpPr/>
          <p:nvPr/>
        </p:nvSpPr>
        <p:spPr>
          <a:xfrm>
            <a:off x="1046682" y="1051318"/>
            <a:ext cx="10994754" cy="523220"/>
          </a:xfrm>
          <a:prstGeom prst="rect">
            <a:avLst/>
          </a:prstGeom>
        </p:spPr>
        <p:txBody>
          <a:bodyPr wrap="square">
            <a:spAutoFit/>
          </a:bodyPr>
          <a:lstStyle/>
          <a:p>
            <a:pPr algn="ctr"/>
            <a:r>
              <a:rPr lang="uk-UA" sz="2800" dirty="0">
                <a:solidFill>
                  <a:srgbClr val="C00000"/>
                </a:solidFill>
                <a:latin typeface="Arial Black" panose="020B0A04020102020204" pitchFamily="34" charset="0"/>
                <a:ea typeface="+mj-ea"/>
                <a:cs typeface="Aharoni" panose="02010803020104030203" pitchFamily="2" charset="-79"/>
              </a:rPr>
              <a:t>ЗАКОНОПРОЕКТИ У СФЕРІ ЗЕМЕЛЬНИХ ВІДНОСИН</a:t>
            </a:r>
            <a:endParaRPr lang="ru-RU" sz="2800" dirty="0">
              <a:solidFill>
                <a:srgbClr val="C00000"/>
              </a:solidFill>
              <a:latin typeface="Arial Black" panose="020B0A04020102020204" pitchFamily="34" charset="0"/>
              <a:ea typeface="+mj-ea"/>
              <a:cs typeface="Aharoni" panose="02010803020104030203" pitchFamily="2" charset="-79"/>
            </a:endParaRPr>
          </a:p>
        </p:txBody>
      </p:sp>
      <p:sp>
        <p:nvSpPr>
          <p:cNvPr id="9" name="Прямоугольник 8"/>
          <p:cNvSpPr/>
          <p:nvPr/>
        </p:nvSpPr>
        <p:spPr>
          <a:xfrm>
            <a:off x="438095" y="1717641"/>
            <a:ext cx="11429227" cy="4678204"/>
          </a:xfrm>
          <a:prstGeom prst="rect">
            <a:avLst/>
          </a:prstGeom>
        </p:spPr>
        <p:txBody>
          <a:bodyPr wrap="square">
            <a:spAutoFit/>
          </a:bodyPr>
          <a:lstStyle/>
          <a:p>
            <a:pPr marL="285750" indent="-285750" algn="just">
              <a:buFont typeface="Wingdings" panose="05000000000000000000" pitchFamily="2" charset="2"/>
              <a:buChar char="ü"/>
            </a:pPr>
            <a:r>
              <a:rPr lang="ru-RU" b="1" dirty="0"/>
              <a:t>Проект Закону про </a:t>
            </a:r>
            <a:r>
              <a:rPr lang="ru-RU" b="1" dirty="0" err="1"/>
              <a:t>внесення</a:t>
            </a:r>
            <a:r>
              <a:rPr lang="ru-RU" b="1" dirty="0"/>
              <a:t> </a:t>
            </a:r>
            <a:r>
              <a:rPr lang="ru-RU" b="1" dirty="0" err="1"/>
              <a:t>змін</a:t>
            </a:r>
            <a:r>
              <a:rPr lang="ru-RU" b="1" dirty="0"/>
              <a:t> до </a:t>
            </a:r>
            <a:r>
              <a:rPr lang="ru-RU" b="1" dirty="0" err="1"/>
              <a:t>деяких</a:t>
            </a:r>
            <a:r>
              <a:rPr lang="ru-RU" b="1" dirty="0"/>
              <a:t> </a:t>
            </a:r>
            <a:r>
              <a:rPr lang="ru-RU" b="1" dirty="0" err="1"/>
              <a:t>законодавчих</a:t>
            </a:r>
            <a:r>
              <a:rPr lang="ru-RU" b="1" dirty="0"/>
              <a:t> </a:t>
            </a:r>
            <a:r>
              <a:rPr lang="ru-RU" b="1" dirty="0" err="1"/>
              <a:t>актів</a:t>
            </a:r>
            <a:r>
              <a:rPr lang="ru-RU" b="1" dirty="0"/>
              <a:t> </a:t>
            </a:r>
            <a:r>
              <a:rPr lang="ru-RU" b="1" dirty="0" err="1"/>
              <a:t>України</a:t>
            </a:r>
            <a:r>
              <a:rPr lang="ru-RU" b="1" dirty="0"/>
              <a:t> (</a:t>
            </a:r>
            <a:r>
              <a:rPr lang="ru-RU" b="1" dirty="0" err="1"/>
              <a:t>щодо</a:t>
            </a:r>
            <a:r>
              <a:rPr lang="ru-RU" b="1" dirty="0"/>
              <a:t> </a:t>
            </a:r>
            <a:r>
              <a:rPr lang="ru-RU" b="1" dirty="0" err="1"/>
              <a:t>єдиної</a:t>
            </a:r>
            <a:r>
              <a:rPr lang="ru-RU" b="1" dirty="0"/>
              <a:t> </a:t>
            </a:r>
            <a:r>
              <a:rPr lang="ru-RU" b="1" dirty="0" err="1"/>
              <a:t>правової</a:t>
            </a:r>
            <a:r>
              <a:rPr lang="ru-RU" b="1" dirty="0"/>
              <a:t> </a:t>
            </a:r>
            <a:r>
              <a:rPr lang="ru-RU" b="1" dirty="0" err="1"/>
              <a:t>долі</a:t>
            </a:r>
            <a:r>
              <a:rPr lang="ru-RU" b="1" dirty="0"/>
              <a:t> </a:t>
            </a:r>
            <a:r>
              <a:rPr lang="ru-RU" b="1" dirty="0" err="1"/>
              <a:t>земельної</a:t>
            </a:r>
            <a:r>
              <a:rPr lang="ru-RU" b="1" dirty="0"/>
              <a:t> </a:t>
            </a:r>
            <a:r>
              <a:rPr lang="ru-RU" b="1" dirty="0" err="1"/>
              <a:t>ділянки</a:t>
            </a:r>
            <a:r>
              <a:rPr lang="ru-RU" b="1" dirty="0"/>
              <a:t> та </a:t>
            </a:r>
            <a:r>
              <a:rPr lang="ru-RU" b="1" dirty="0" err="1"/>
              <a:t>розміщеного</a:t>
            </a:r>
            <a:r>
              <a:rPr lang="ru-RU" b="1" dirty="0"/>
              <a:t> на </a:t>
            </a:r>
            <a:r>
              <a:rPr lang="ru-RU" b="1" dirty="0" err="1"/>
              <a:t>ній</a:t>
            </a:r>
            <a:r>
              <a:rPr lang="ru-RU" b="1" dirty="0"/>
              <a:t> </a:t>
            </a:r>
            <a:r>
              <a:rPr lang="ru-RU" b="1" dirty="0" err="1"/>
              <a:t>об'єкта</a:t>
            </a:r>
            <a:r>
              <a:rPr lang="ru-RU" b="1" dirty="0"/>
              <a:t> </a:t>
            </a:r>
            <a:r>
              <a:rPr lang="ru-RU" b="1" dirty="0" err="1"/>
              <a:t>нерухомості</a:t>
            </a:r>
            <a:r>
              <a:rPr lang="ru-RU" b="1" dirty="0"/>
              <a:t>) </a:t>
            </a:r>
            <a:r>
              <a:rPr lang="uk-UA" b="1" dirty="0"/>
              <a:t>від</a:t>
            </a:r>
            <a:r>
              <a:rPr lang="ru-RU" b="1" dirty="0"/>
              <a:t> 29.08.2019 №0850 </a:t>
            </a:r>
            <a:r>
              <a:rPr lang="uk-UA" b="1" u="sng" dirty="0"/>
              <a:t>(</a:t>
            </a:r>
            <a:r>
              <a:rPr lang="ru-RU" b="1" u="sng" dirty="0" err="1"/>
              <a:t>прийнятий</a:t>
            </a:r>
            <a:r>
              <a:rPr lang="ru-RU" b="1" u="sng" dirty="0"/>
              <a:t> ВРУ у другому  </a:t>
            </a:r>
            <a:r>
              <a:rPr lang="ru-RU" b="1" u="sng" dirty="0" err="1"/>
              <a:t>читанні</a:t>
            </a:r>
            <a:r>
              <a:rPr lang="ru-RU" b="1" u="sng" dirty="0"/>
              <a:t> 02.02.2021, направлений на </a:t>
            </a:r>
            <a:r>
              <a:rPr lang="ru-RU" b="1" u="sng" dirty="0" err="1"/>
              <a:t>підпис</a:t>
            </a:r>
            <a:r>
              <a:rPr lang="ru-RU" b="1" u="sng" dirty="0"/>
              <a:t> Президенту</a:t>
            </a:r>
            <a:r>
              <a:rPr lang="uk-UA" b="1" u="sng" dirty="0"/>
              <a:t>)</a:t>
            </a:r>
          </a:p>
          <a:p>
            <a:pPr marL="285750" indent="-285750" algn="just">
              <a:buFont typeface="Wingdings" panose="05000000000000000000" pitchFamily="2" charset="2"/>
              <a:buChar char="ü"/>
            </a:pPr>
            <a:r>
              <a:rPr lang="ru-RU" b="1" dirty="0"/>
              <a:t>Проект Закону про Фонд </a:t>
            </a:r>
            <a:r>
              <a:rPr lang="ru-RU" b="1" dirty="0" err="1"/>
              <a:t>часткового</a:t>
            </a:r>
            <a:r>
              <a:rPr lang="ru-RU" b="1" dirty="0"/>
              <a:t> </a:t>
            </a:r>
            <a:r>
              <a:rPr lang="ru-RU" b="1" dirty="0" err="1"/>
              <a:t>гарантування</a:t>
            </a:r>
            <a:r>
              <a:rPr lang="ru-RU" b="1" dirty="0"/>
              <a:t> </a:t>
            </a:r>
            <a:r>
              <a:rPr lang="ru-RU" b="1" dirty="0" err="1"/>
              <a:t>кредитів</a:t>
            </a:r>
            <a:r>
              <a:rPr lang="ru-RU" b="1" dirty="0"/>
              <a:t> у </a:t>
            </a:r>
            <a:r>
              <a:rPr lang="ru-RU" b="1" dirty="0" err="1"/>
              <a:t>сільському</a:t>
            </a:r>
            <a:r>
              <a:rPr lang="ru-RU" b="1" dirty="0"/>
              <a:t> </a:t>
            </a:r>
            <a:r>
              <a:rPr lang="ru-RU" b="1" dirty="0" err="1"/>
              <a:t>господарстві</a:t>
            </a:r>
            <a:br>
              <a:rPr lang="ru-RU" b="1" dirty="0"/>
            </a:br>
            <a:r>
              <a:rPr lang="ru-RU" b="1" dirty="0" err="1"/>
              <a:t>від</a:t>
            </a:r>
            <a:r>
              <a:rPr lang="ru-RU" b="1" dirty="0"/>
              <a:t> 25.05.2020 №3205-2 </a:t>
            </a:r>
            <a:r>
              <a:rPr lang="uk-UA" b="1" dirty="0"/>
              <a:t>(</a:t>
            </a:r>
            <a:r>
              <a:rPr lang="ru-RU" b="1" dirty="0" err="1"/>
              <a:t>прийнятий</a:t>
            </a:r>
            <a:r>
              <a:rPr lang="ru-RU" b="1" dirty="0"/>
              <a:t> ВРУ у </a:t>
            </a:r>
            <a:r>
              <a:rPr lang="ru-RU" b="1" dirty="0" err="1"/>
              <a:t>першому</a:t>
            </a:r>
            <a:r>
              <a:rPr lang="ru-RU" b="1" dirty="0"/>
              <a:t> </a:t>
            </a:r>
            <a:r>
              <a:rPr lang="ru-RU" b="1" dirty="0" err="1"/>
              <a:t>читанні</a:t>
            </a:r>
            <a:r>
              <a:rPr lang="ru-RU" b="1" dirty="0"/>
              <a:t> 02.02.2021</a:t>
            </a:r>
            <a:r>
              <a:rPr lang="uk-UA" b="1" dirty="0"/>
              <a:t>)</a:t>
            </a:r>
          </a:p>
          <a:p>
            <a:pPr marL="285750" indent="-285750" algn="just">
              <a:buFont typeface="Wingdings" panose="05000000000000000000" pitchFamily="2" charset="2"/>
              <a:buChar char="ü"/>
            </a:pPr>
            <a:endParaRPr lang="uk-UA" b="1" dirty="0"/>
          </a:p>
          <a:p>
            <a:pPr marL="285750" indent="-285750" algn="just">
              <a:buFont typeface="Wingdings" panose="05000000000000000000" pitchFamily="2" charset="2"/>
              <a:buChar char="ü"/>
            </a:pPr>
            <a:endParaRPr lang="uk-UA" b="1" dirty="0"/>
          </a:p>
          <a:p>
            <a:pPr algn="just"/>
            <a:r>
              <a:rPr lang="uk-UA" b="1" dirty="0"/>
              <a:t>За інформацією Міністра аграрної політики та продовольства України наразі необхідно:</a:t>
            </a:r>
          </a:p>
          <a:p>
            <a:pPr marL="285750" indent="-285750" algn="just">
              <a:buFont typeface="Wingdings" panose="05000000000000000000" pitchFamily="2" charset="2"/>
              <a:buChar char="ü"/>
            </a:pPr>
            <a:r>
              <a:rPr lang="uk-UA" b="1" dirty="0"/>
              <a:t> ухвалити 4 законопроекти (№2194, №2195, №3205-02, №3012-2)</a:t>
            </a:r>
          </a:p>
          <a:p>
            <a:pPr marL="285750" indent="-285750" algn="just">
              <a:buFont typeface="Wingdings" panose="05000000000000000000" pitchFamily="2" charset="2"/>
              <a:buChar char="ü"/>
            </a:pPr>
            <a:r>
              <a:rPr lang="uk-UA" b="1" dirty="0"/>
              <a:t>розробити та ухвалити 3 законопроекти (щодо трансформації інституту постійного користування землею; щодо консолідації земель; про об</a:t>
            </a:r>
            <a:r>
              <a:rPr lang="en-US" b="1" dirty="0"/>
              <a:t>’</a:t>
            </a:r>
            <a:r>
              <a:rPr lang="uk-UA" b="1" dirty="0"/>
              <a:t>єднання водокористувачів (для розвитку систем меліорації)</a:t>
            </a:r>
          </a:p>
          <a:p>
            <a:pPr marL="285750" indent="-285750" algn="just">
              <a:buFont typeface="Wingdings" panose="05000000000000000000" pitchFamily="2" charset="2"/>
              <a:buChar char="ü"/>
            </a:pPr>
            <a:r>
              <a:rPr lang="uk-UA" b="1" dirty="0"/>
              <a:t>39 постанов Кабінету Міністрів України (в тому числі про порядок здійснення перевірки набувача або власника земельної ділянки сільськогосподарського призначення вимогам Закону України </a:t>
            </a:r>
            <a:r>
              <a:rPr lang="ru-RU" b="1" dirty="0"/>
              <a:t>«Про </a:t>
            </a:r>
            <a:r>
              <a:rPr lang="ru-RU" b="1" dirty="0" err="1"/>
              <a:t>внесення</a:t>
            </a:r>
            <a:r>
              <a:rPr lang="ru-RU" b="1" dirty="0"/>
              <a:t> </a:t>
            </a:r>
            <a:r>
              <a:rPr lang="ru-RU" b="1" dirty="0" err="1"/>
              <a:t>змін</a:t>
            </a:r>
            <a:r>
              <a:rPr lang="ru-RU" b="1" dirty="0"/>
              <a:t> до </a:t>
            </a:r>
            <a:r>
              <a:rPr lang="ru-RU" b="1" dirty="0" err="1"/>
              <a:t>деяких</a:t>
            </a:r>
            <a:r>
              <a:rPr lang="ru-RU" b="1" dirty="0"/>
              <a:t> </a:t>
            </a:r>
            <a:r>
              <a:rPr lang="ru-RU" b="1" dirty="0" err="1"/>
              <a:t>законодавчих</a:t>
            </a:r>
            <a:r>
              <a:rPr lang="ru-RU" b="1" dirty="0"/>
              <a:t> </a:t>
            </a:r>
            <a:r>
              <a:rPr lang="ru-RU" b="1" dirty="0" err="1"/>
              <a:t>актів</a:t>
            </a:r>
            <a:r>
              <a:rPr lang="ru-RU" b="1" dirty="0"/>
              <a:t> </a:t>
            </a:r>
            <a:r>
              <a:rPr lang="ru-RU" b="1" dirty="0" err="1"/>
              <a:t>України</a:t>
            </a:r>
            <a:r>
              <a:rPr lang="ru-RU" b="1" dirty="0"/>
              <a:t> </a:t>
            </a:r>
            <a:r>
              <a:rPr lang="ru-RU" b="1" dirty="0" err="1"/>
              <a:t>щодо</a:t>
            </a:r>
            <a:r>
              <a:rPr lang="ru-RU" b="1" dirty="0"/>
              <a:t> умов </a:t>
            </a:r>
            <a:r>
              <a:rPr lang="ru-RU" b="1" dirty="0" err="1"/>
              <a:t>обігу</a:t>
            </a:r>
            <a:r>
              <a:rPr lang="ru-RU" b="1" dirty="0"/>
              <a:t> земель </a:t>
            </a:r>
            <a:r>
              <a:rPr lang="ru-RU" b="1" dirty="0" err="1"/>
              <a:t>сільськогосподарського</a:t>
            </a:r>
            <a:r>
              <a:rPr lang="ru-RU" b="1" dirty="0"/>
              <a:t> </a:t>
            </a:r>
            <a:r>
              <a:rPr lang="ru-RU" b="1" dirty="0" err="1"/>
              <a:t>призначення</a:t>
            </a:r>
            <a:r>
              <a:rPr lang="ru-RU" b="1" dirty="0"/>
              <a:t>»; про порядок </a:t>
            </a:r>
            <a:r>
              <a:rPr lang="ru-RU" b="1" dirty="0" err="1"/>
              <a:t>здійснення</a:t>
            </a:r>
            <a:r>
              <a:rPr lang="ru-RU" b="1" dirty="0"/>
              <a:t> </a:t>
            </a:r>
            <a:r>
              <a:rPr lang="ru-RU" b="1" dirty="0" err="1"/>
              <a:t>фінансової</a:t>
            </a:r>
            <a:r>
              <a:rPr lang="ru-RU" b="1" dirty="0"/>
              <a:t> </a:t>
            </a:r>
            <a:r>
              <a:rPr lang="ru-RU" b="1" dirty="0" err="1"/>
              <a:t>підтримки</a:t>
            </a:r>
            <a:r>
              <a:rPr lang="ru-RU" b="1" dirty="0"/>
              <a:t> </a:t>
            </a:r>
            <a:r>
              <a:rPr lang="ru-RU" b="1" dirty="0" err="1"/>
              <a:t>громадян</a:t>
            </a:r>
            <a:r>
              <a:rPr lang="ru-RU" b="1" dirty="0"/>
              <a:t> і </a:t>
            </a:r>
            <a:r>
              <a:rPr lang="ru-RU" b="1" dirty="0" err="1"/>
              <a:t>юридичних</a:t>
            </a:r>
            <a:r>
              <a:rPr lang="ru-RU" b="1" dirty="0"/>
              <a:t> </a:t>
            </a:r>
            <a:r>
              <a:rPr lang="ru-RU" b="1" dirty="0" err="1"/>
              <a:t>осіб</a:t>
            </a:r>
            <a:r>
              <a:rPr lang="ru-RU" b="1" dirty="0"/>
              <a:t> (у тому </a:t>
            </a:r>
            <a:r>
              <a:rPr lang="ru-RU" b="1" dirty="0" err="1"/>
              <a:t>числі</a:t>
            </a:r>
            <a:r>
              <a:rPr lang="ru-RU" b="1" dirty="0"/>
              <a:t> </a:t>
            </a:r>
            <a:r>
              <a:rPr lang="ru-RU" b="1" dirty="0" err="1"/>
              <a:t>фермерських</a:t>
            </a:r>
            <a:r>
              <a:rPr lang="ru-RU" b="1" dirty="0"/>
              <a:t> </a:t>
            </a:r>
            <a:r>
              <a:rPr lang="ru-RU" b="1" dirty="0" err="1"/>
              <a:t>господарств</a:t>
            </a:r>
            <a:r>
              <a:rPr lang="ru-RU" b="1" dirty="0"/>
              <a:t>) для </a:t>
            </a:r>
            <a:r>
              <a:rPr lang="ru-RU" b="1" dirty="0" err="1"/>
              <a:t>придбання</a:t>
            </a:r>
            <a:r>
              <a:rPr lang="ru-RU" b="1" dirty="0"/>
              <a:t> </a:t>
            </a:r>
            <a:r>
              <a:rPr lang="ru-RU" b="1" dirty="0" err="1"/>
              <a:t>земельних</a:t>
            </a:r>
            <a:r>
              <a:rPr lang="ru-RU" b="1" dirty="0"/>
              <a:t> </a:t>
            </a:r>
            <a:r>
              <a:rPr lang="ru-RU" b="1" dirty="0" err="1"/>
              <a:t>ділянок</a:t>
            </a:r>
            <a:r>
              <a:rPr lang="ru-RU" b="1" dirty="0"/>
              <a:t> </a:t>
            </a:r>
            <a:r>
              <a:rPr lang="ru-RU" b="1" dirty="0" err="1"/>
              <a:t>сільськогосподарського</a:t>
            </a:r>
            <a:r>
              <a:rPr lang="ru-RU" b="1" dirty="0"/>
              <a:t> </a:t>
            </a:r>
            <a:r>
              <a:rPr lang="ru-RU" b="1" dirty="0" err="1"/>
              <a:t>призначення</a:t>
            </a:r>
            <a:r>
              <a:rPr lang="ru-RU" b="1" dirty="0"/>
              <a:t>)</a:t>
            </a:r>
          </a:p>
          <a:p>
            <a:pPr marL="285750" indent="-285750" algn="just">
              <a:buFont typeface="Wingdings" panose="05000000000000000000" pitchFamily="2" charset="2"/>
              <a:buChar char="ü"/>
            </a:pPr>
            <a:endParaRPr lang="ru-RU" sz="1000" b="1" dirty="0">
              <a:solidFill>
                <a:srgbClr val="00823B"/>
              </a:solidFill>
            </a:endParaRPr>
          </a:p>
        </p:txBody>
      </p:sp>
      <p:sp>
        <p:nvSpPr>
          <p:cNvPr id="2" name="Номер слайда 1">
            <a:extLst>
              <a:ext uri="{FF2B5EF4-FFF2-40B4-BE49-F238E27FC236}">
                <a16:creationId xmlns:a16="http://schemas.microsoft.com/office/drawing/2014/main" id="{B5953B3F-23B0-4FA2-9107-8D159E540B59}"/>
              </a:ext>
            </a:extLst>
          </p:cNvPr>
          <p:cNvSpPr>
            <a:spLocks noGrp="1"/>
          </p:cNvSpPr>
          <p:nvPr>
            <p:ph type="sldNum" sz="quarter" idx="12"/>
          </p:nvPr>
        </p:nvSpPr>
        <p:spPr/>
        <p:txBody>
          <a:bodyPr/>
          <a:lstStyle/>
          <a:p>
            <a:fld id="{5A653ED9-7830-4388-9AE7-A2D1C7938437}" type="slidenum">
              <a:rPr lang="ru-RU" smtClean="0"/>
              <a:t>8</a:t>
            </a:fld>
            <a:endParaRPr lang="ru-RU"/>
          </a:p>
        </p:txBody>
      </p:sp>
    </p:spTree>
    <p:extLst>
      <p:ext uri="{BB962C8B-B14F-4D97-AF65-F5344CB8AC3E}">
        <p14:creationId xmlns:p14="http://schemas.microsoft.com/office/powerpoint/2010/main" val="33813325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a16="http://schemas.microsoft.com/office/drawing/2014/main" id="{933F4CB1-BFF4-475F-A9F0-66F7AB7217F8}"/>
              </a:ext>
            </a:extLst>
          </p:cNvPr>
          <p:cNvSpPr>
            <a:spLocks noGrp="1"/>
          </p:cNvSpPr>
          <p:nvPr>
            <p:ph type="sldNum" sz="quarter" idx="12"/>
          </p:nvPr>
        </p:nvSpPr>
        <p:spPr/>
        <p:txBody>
          <a:bodyPr/>
          <a:lstStyle/>
          <a:p>
            <a:fld id="{5A653ED9-7830-4388-9AE7-A2D1C7938437}" type="slidenum">
              <a:rPr lang="ru-RU" smtClean="0"/>
              <a:t>9</a:t>
            </a:fld>
            <a:endParaRPr lang="ru-RU"/>
          </a:p>
        </p:txBody>
      </p:sp>
      <p:sp>
        <p:nvSpPr>
          <p:cNvPr id="3" name="Прямоугольник 2">
            <a:extLst>
              <a:ext uri="{FF2B5EF4-FFF2-40B4-BE49-F238E27FC236}">
                <a16:creationId xmlns:a16="http://schemas.microsoft.com/office/drawing/2014/main" id="{0AE0E1C3-CFD2-4E00-8865-0F0A9126A78C}"/>
              </a:ext>
            </a:extLst>
          </p:cNvPr>
          <p:cNvSpPr/>
          <p:nvPr/>
        </p:nvSpPr>
        <p:spPr>
          <a:xfrm>
            <a:off x="412075" y="1899246"/>
            <a:ext cx="11620555" cy="6401753"/>
          </a:xfrm>
          <a:prstGeom prst="rect">
            <a:avLst/>
          </a:prstGeom>
        </p:spPr>
        <p:txBody>
          <a:bodyPr wrap="square" rIns="252000" numCol="2">
            <a:spAutoFit/>
          </a:bodyPr>
          <a:lstStyle/>
          <a:p>
            <a:pPr fontAlgn="base"/>
            <a:r>
              <a:rPr lang="uk-UA" sz="2000" b="1" dirty="0">
                <a:solidFill>
                  <a:srgbClr val="00823B"/>
                </a:solidFill>
                <a:latin typeface="+mj-lt"/>
              </a:rPr>
              <a:t>      </a:t>
            </a:r>
            <a:r>
              <a:rPr lang="uk-UA" b="1" dirty="0">
                <a:solidFill>
                  <a:srgbClr val="00823B"/>
                </a:solidFill>
                <a:latin typeface="Arial Black" panose="020B0A04020102020204" pitchFamily="34" charset="0"/>
              </a:rPr>
              <a:t>ДОЗВОЛЕНО КУПУВАТИ:</a:t>
            </a:r>
          </a:p>
          <a:p>
            <a:pPr fontAlgn="base"/>
            <a:endParaRPr lang="uk-UA" sz="1600" b="1" dirty="0">
              <a:solidFill>
                <a:srgbClr val="00823B"/>
              </a:solidFill>
              <a:latin typeface="+mj-lt"/>
            </a:endParaRPr>
          </a:p>
          <a:p>
            <a:pPr marL="285750" indent="-285750" fontAlgn="base">
              <a:buFont typeface="Wingdings" panose="05000000000000000000" pitchFamily="2" charset="2"/>
              <a:buChar char="ü"/>
            </a:pPr>
            <a:r>
              <a:rPr lang="uk-UA" sz="1600" b="1" dirty="0">
                <a:solidFill>
                  <a:srgbClr val="00823B"/>
                </a:solidFill>
              </a:rPr>
              <a:t>Громадянам України</a:t>
            </a:r>
          </a:p>
          <a:p>
            <a:pPr marL="285750" indent="-285750" fontAlgn="base">
              <a:buFont typeface="Wingdings" panose="05000000000000000000" pitchFamily="2" charset="2"/>
              <a:buChar char="ü"/>
            </a:pPr>
            <a:r>
              <a:rPr lang="uk-UA" sz="1600" b="1" dirty="0">
                <a:solidFill>
                  <a:srgbClr val="00823B"/>
                </a:solidFill>
              </a:rPr>
              <a:t>Територіальним громадам</a:t>
            </a:r>
          </a:p>
          <a:p>
            <a:pPr marL="285750" indent="-285750" fontAlgn="base">
              <a:buFont typeface="Wingdings" panose="05000000000000000000" pitchFamily="2" charset="2"/>
              <a:buChar char="ü"/>
            </a:pPr>
            <a:r>
              <a:rPr lang="uk-UA" sz="1600" b="1" dirty="0">
                <a:solidFill>
                  <a:srgbClr val="00823B"/>
                </a:solidFill>
              </a:rPr>
              <a:t>Державі Україна</a:t>
            </a:r>
          </a:p>
          <a:p>
            <a:pPr marL="285750" indent="-285750" fontAlgn="base">
              <a:buFont typeface="Wingdings" panose="05000000000000000000" pitchFamily="2" charset="2"/>
              <a:buChar char="ü"/>
            </a:pPr>
            <a:r>
              <a:rPr lang="uk-UA" sz="1600" b="1" dirty="0">
                <a:solidFill>
                  <a:srgbClr val="00823B"/>
                </a:solidFill>
              </a:rPr>
              <a:t>Юридичним особам України, учасниками </a:t>
            </a:r>
            <a:br>
              <a:rPr lang="uk-UA" sz="1600" b="1" dirty="0">
                <a:solidFill>
                  <a:srgbClr val="00823B"/>
                </a:solidFill>
              </a:rPr>
            </a:br>
            <a:r>
              <a:rPr lang="uk-UA" sz="1600" b="1" dirty="0">
                <a:solidFill>
                  <a:srgbClr val="00823B"/>
                </a:solidFill>
              </a:rPr>
              <a:t>яких є лише громадяни України, </a:t>
            </a:r>
            <a:br>
              <a:rPr lang="uk-UA" sz="1600" b="1" dirty="0">
                <a:solidFill>
                  <a:srgbClr val="00823B"/>
                </a:solidFill>
              </a:rPr>
            </a:br>
            <a:r>
              <a:rPr lang="uk-UA" sz="1600" b="1" dirty="0">
                <a:solidFill>
                  <a:srgbClr val="00823B"/>
                </a:solidFill>
              </a:rPr>
              <a:t>держава чи ОМС</a:t>
            </a:r>
          </a:p>
          <a:p>
            <a:pPr fontAlgn="base"/>
            <a:endParaRPr lang="uk-UA" sz="2000" b="1" dirty="0">
              <a:solidFill>
                <a:srgbClr val="00823B"/>
              </a:solidFill>
              <a:effectLst>
                <a:outerShdw blurRad="38100" dist="38100" dir="2700000" algn="tl">
                  <a:srgbClr val="000000">
                    <a:alpha val="43137"/>
                  </a:srgbClr>
                </a:outerShdw>
              </a:effectLst>
              <a:latin typeface="+mj-lt"/>
            </a:endParaRPr>
          </a:p>
          <a:p>
            <a:pPr fontAlgn="base"/>
            <a:endParaRPr lang="uk-UA" sz="2000" b="1" dirty="0">
              <a:solidFill>
                <a:srgbClr val="00823B"/>
              </a:solidFill>
              <a:effectLst>
                <a:outerShdw blurRad="38100" dist="38100" dir="2700000" algn="tl">
                  <a:srgbClr val="000000">
                    <a:alpha val="43137"/>
                  </a:srgbClr>
                </a:outerShdw>
              </a:effectLst>
              <a:latin typeface="+mj-lt"/>
            </a:endParaRPr>
          </a:p>
          <a:p>
            <a:pPr fontAlgn="base"/>
            <a:endParaRPr lang="uk-UA" sz="2000" b="1" dirty="0">
              <a:solidFill>
                <a:srgbClr val="00823B"/>
              </a:solidFill>
              <a:effectLst>
                <a:outerShdw blurRad="38100" dist="38100" dir="2700000" algn="tl">
                  <a:srgbClr val="000000">
                    <a:alpha val="43137"/>
                  </a:srgbClr>
                </a:outerShdw>
              </a:effectLst>
              <a:latin typeface="+mj-lt"/>
            </a:endParaRPr>
          </a:p>
          <a:p>
            <a:pPr fontAlgn="base"/>
            <a:endParaRPr lang="uk-UA" sz="2000" b="1" dirty="0">
              <a:solidFill>
                <a:srgbClr val="00823B"/>
              </a:solidFill>
              <a:effectLst>
                <a:outerShdw blurRad="38100" dist="38100" dir="2700000" algn="tl">
                  <a:srgbClr val="000000">
                    <a:alpha val="43137"/>
                  </a:srgbClr>
                </a:outerShdw>
              </a:effectLst>
              <a:latin typeface="+mj-lt"/>
            </a:endParaRPr>
          </a:p>
          <a:p>
            <a:pPr fontAlgn="base"/>
            <a:endParaRPr lang="uk-UA" sz="2000" b="1" dirty="0">
              <a:solidFill>
                <a:srgbClr val="00823B"/>
              </a:solidFill>
              <a:effectLst>
                <a:outerShdw blurRad="38100" dist="38100" dir="2700000" algn="tl">
                  <a:srgbClr val="000000">
                    <a:alpha val="43137"/>
                  </a:srgbClr>
                </a:outerShdw>
              </a:effectLst>
              <a:latin typeface="+mj-lt"/>
            </a:endParaRPr>
          </a:p>
          <a:p>
            <a:pPr fontAlgn="base"/>
            <a:endParaRPr lang="uk-UA" sz="2000" b="1" dirty="0">
              <a:solidFill>
                <a:srgbClr val="00823B"/>
              </a:solidFill>
              <a:effectLst>
                <a:outerShdw blurRad="38100" dist="38100" dir="2700000" algn="tl">
                  <a:srgbClr val="000000">
                    <a:alpha val="43137"/>
                  </a:srgbClr>
                </a:outerShdw>
              </a:effectLst>
              <a:latin typeface="+mj-lt"/>
            </a:endParaRPr>
          </a:p>
          <a:p>
            <a:pPr fontAlgn="base"/>
            <a:endParaRPr lang="uk-UA" sz="2000" b="1" dirty="0">
              <a:solidFill>
                <a:srgbClr val="00823B"/>
              </a:solidFill>
              <a:effectLst>
                <a:outerShdw blurRad="38100" dist="38100" dir="2700000" algn="tl">
                  <a:srgbClr val="000000">
                    <a:alpha val="43137"/>
                  </a:srgbClr>
                </a:outerShdw>
              </a:effectLst>
              <a:latin typeface="+mj-lt"/>
            </a:endParaRPr>
          </a:p>
          <a:p>
            <a:pPr fontAlgn="base"/>
            <a:endParaRPr lang="uk-UA" sz="2000" b="1" dirty="0">
              <a:solidFill>
                <a:srgbClr val="00823B"/>
              </a:solidFill>
              <a:effectLst>
                <a:outerShdw blurRad="38100" dist="38100" dir="2700000" algn="tl">
                  <a:srgbClr val="000000">
                    <a:alpha val="43137"/>
                  </a:srgbClr>
                </a:outerShdw>
              </a:effectLst>
              <a:latin typeface="+mj-lt"/>
            </a:endParaRPr>
          </a:p>
          <a:p>
            <a:pPr fontAlgn="base"/>
            <a:endParaRPr lang="uk-UA" sz="2000" b="1" dirty="0">
              <a:solidFill>
                <a:srgbClr val="00823B"/>
              </a:solidFill>
              <a:effectLst>
                <a:outerShdw blurRad="38100" dist="38100" dir="2700000" algn="tl">
                  <a:srgbClr val="000000">
                    <a:alpha val="43137"/>
                  </a:srgbClr>
                </a:outerShdw>
              </a:effectLst>
              <a:latin typeface="+mj-lt"/>
            </a:endParaRPr>
          </a:p>
          <a:p>
            <a:pPr fontAlgn="base"/>
            <a:endParaRPr lang="uk-UA" sz="2000" b="1" dirty="0">
              <a:solidFill>
                <a:srgbClr val="00823B"/>
              </a:solidFill>
              <a:effectLst>
                <a:outerShdw blurRad="38100" dist="38100" dir="2700000" algn="tl">
                  <a:srgbClr val="000000">
                    <a:alpha val="43137"/>
                  </a:srgbClr>
                </a:outerShdw>
              </a:effectLst>
              <a:latin typeface="+mj-lt"/>
            </a:endParaRPr>
          </a:p>
          <a:p>
            <a:pPr fontAlgn="base"/>
            <a:endParaRPr lang="uk-UA" sz="2000" b="1" dirty="0">
              <a:solidFill>
                <a:srgbClr val="00823B"/>
              </a:solidFill>
              <a:effectLst>
                <a:outerShdw blurRad="38100" dist="38100" dir="2700000" algn="tl">
                  <a:srgbClr val="000000">
                    <a:alpha val="43137"/>
                  </a:srgbClr>
                </a:outerShdw>
              </a:effectLst>
              <a:latin typeface="+mj-lt"/>
            </a:endParaRPr>
          </a:p>
          <a:p>
            <a:pPr fontAlgn="base"/>
            <a:endParaRPr lang="uk-UA" sz="2000" b="1" dirty="0">
              <a:solidFill>
                <a:srgbClr val="00823B"/>
              </a:solidFill>
              <a:effectLst>
                <a:outerShdw blurRad="38100" dist="38100" dir="2700000" algn="tl">
                  <a:srgbClr val="000000">
                    <a:alpha val="43137"/>
                  </a:srgbClr>
                </a:outerShdw>
              </a:effectLst>
              <a:latin typeface="+mj-lt"/>
            </a:endParaRPr>
          </a:p>
          <a:p>
            <a:pPr fontAlgn="base"/>
            <a:endParaRPr lang="uk-UA" sz="2000" b="1" dirty="0">
              <a:solidFill>
                <a:srgbClr val="00823B"/>
              </a:solidFill>
              <a:effectLst>
                <a:outerShdw blurRad="38100" dist="38100" dir="2700000" algn="tl">
                  <a:srgbClr val="000000">
                    <a:alpha val="43137"/>
                  </a:srgbClr>
                </a:outerShdw>
              </a:effectLst>
              <a:latin typeface="+mj-lt"/>
            </a:endParaRPr>
          </a:p>
          <a:p>
            <a:pPr fontAlgn="base"/>
            <a:endParaRPr lang="uk-UA" sz="2000" b="1" dirty="0">
              <a:solidFill>
                <a:srgbClr val="00823B"/>
              </a:solidFill>
              <a:effectLst>
                <a:outerShdw blurRad="38100" dist="38100" dir="2700000" algn="tl">
                  <a:srgbClr val="000000">
                    <a:alpha val="43137"/>
                  </a:srgbClr>
                </a:outerShdw>
              </a:effectLst>
              <a:latin typeface="+mj-lt"/>
            </a:endParaRPr>
          </a:p>
          <a:p>
            <a:pPr fontAlgn="base"/>
            <a:r>
              <a:rPr lang="uk-UA" b="1" dirty="0">
                <a:solidFill>
                  <a:srgbClr val="00823B"/>
                </a:solidFill>
                <a:latin typeface="Arial Black" panose="020B0A04020102020204" pitchFamily="34" charset="0"/>
              </a:rPr>
              <a:t>ЗАБОРОНЕНО купувати:</a:t>
            </a:r>
          </a:p>
          <a:p>
            <a:endParaRPr lang="uk-UA" sz="1600" b="1" i="1" dirty="0">
              <a:solidFill>
                <a:srgbClr val="00823B"/>
              </a:solidFill>
              <a:effectLst>
                <a:outerShdw blurRad="38100" dist="38100" dir="2700000" algn="tl">
                  <a:srgbClr val="000000">
                    <a:alpha val="43137"/>
                  </a:srgbClr>
                </a:outerShdw>
              </a:effectLst>
              <a:latin typeface="+mj-lt"/>
            </a:endParaRPr>
          </a:p>
          <a:p>
            <a:r>
              <a:rPr lang="uk-UA" b="1" i="1" dirty="0">
                <a:solidFill>
                  <a:srgbClr val="00823B"/>
                </a:solidFill>
                <a:effectLst>
                  <a:outerShdw blurRad="38100" dist="38100" dir="2700000" algn="tl">
                    <a:srgbClr val="000000">
                      <a:alpha val="43137"/>
                    </a:srgbClr>
                  </a:outerShdw>
                </a:effectLst>
                <a:latin typeface="+mj-lt"/>
              </a:rPr>
              <a:t>До проведення референдуму:</a:t>
            </a:r>
            <a:endParaRPr lang="uk-UA" b="1" dirty="0">
              <a:solidFill>
                <a:srgbClr val="00823B"/>
              </a:solidFill>
              <a:effectLst>
                <a:outerShdw blurRad="38100" dist="38100" dir="2700000" algn="tl">
                  <a:srgbClr val="000000">
                    <a:alpha val="43137"/>
                  </a:srgbClr>
                </a:outerShdw>
              </a:effectLst>
              <a:latin typeface="+mj-lt"/>
            </a:endParaRPr>
          </a:p>
          <a:p>
            <a:pPr marL="285750" indent="-285750" fontAlgn="base">
              <a:buFont typeface="Wingdings" panose="05000000000000000000" pitchFamily="2" charset="2"/>
              <a:buChar char="ü"/>
            </a:pPr>
            <a:r>
              <a:rPr lang="uk-UA" sz="1600" b="1" dirty="0">
                <a:solidFill>
                  <a:srgbClr val="00823B"/>
                </a:solidFill>
              </a:rPr>
              <a:t>Іноземцям та особам без громадянства</a:t>
            </a:r>
          </a:p>
          <a:p>
            <a:pPr marL="285750" indent="-285750" fontAlgn="base">
              <a:buFont typeface="Wingdings" panose="05000000000000000000" pitchFamily="2" charset="2"/>
              <a:buChar char="ü"/>
            </a:pPr>
            <a:r>
              <a:rPr lang="uk-UA" sz="1600" b="1" dirty="0">
                <a:solidFill>
                  <a:srgbClr val="00823B"/>
                </a:solidFill>
              </a:rPr>
              <a:t>Юридичним особам, учасниками (засновниками) або кінцевими бенефіціарними яких є іноземці</a:t>
            </a:r>
          </a:p>
          <a:p>
            <a:pPr marL="285750" indent="-285750">
              <a:buFont typeface="Arial" panose="020B0604020202020204" pitchFamily="34" charset="0"/>
              <a:buChar char="•"/>
            </a:pPr>
            <a:endParaRPr lang="ru-RU" sz="1000" b="1" dirty="0">
              <a:solidFill>
                <a:srgbClr val="00823B"/>
              </a:solidFill>
              <a:latin typeface="+mj-lt"/>
            </a:endParaRPr>
          </a:p>
          <a:p>
            <a:r>
              <a:rPr lang="ru-RU" b="1" i="1" u="sng" dirty="0">
                <a:solidFill>
                  <a:srgbClr val="00823B"/>
                </a:solidFill>
                <a:effectLst>
                  <a:outerShdw blurRad="38100" dist="38100" dir="2700000" algn="tl">
                    <a:srgbClr val="000000">
                      <a:alpha val="43137"/>
                    </a:srgbClr>
                  </a:outerShdw>
                </a:effectLst>
                <a:latin typeface="+mj-lt"/>
              </a:rPr>
              <a:t>За будь-як</a:t>
            </a:r>
            <a:r>
              <a:rPr lang="uk-UA" b="1" i="1" u="sng" dirty="0">
                <a:solidFill>
                  <a:srgbClr val="00823B"/>
                </a:solidFill>
                <a:effectLst>
                  <a:outerShdw blurRad="38100" dist="38100" dir="2700000" algn="tl">
                    <a:srgbClr val="000000">
                      <a:alpha val="43137"/>
                    </a:srgbClr>
                  </a:outerShdw>
                </a:effectLst>
                <a:latin typeface="+mj-lt"/>
              </a:rPr>
              <a:t>их</a:t>
            </a:r>
            <a:r>
              <a:rPr lang="ru-RU" b="1" i="1" u="sng" dirty="0">
                <a:solidFill>
                  <a:srgbClr val="00823B"/>
                </a:solidFill>
                <a:effectLst>
                  <a:outerShdw blurRad="38100" dist="38100" dir="2700000" algn="tl">
                    <a:srgbClr val="000000">
                      <a:alpha val="43137"/>
                    </a:srgbClr>
                  </a:outerShdw>
                </a:effectLst>
                <a:latin typeface="+mj-lt"/>
              </a:rPr>
              <a:t> умов:</a:t>
            </a:r>
          </a:p>
          <a:p>
            <a:endParaRPr lang="ru-RU" sz="1000" b="1" u="sng" dirty="0">
              <a:solidFill>
                <a:srgbClr val="00823B"/>
              </a:solidFill>
              <a:effectLst>
                <a:outerShdw blurRad="38100" dist="38100" dir="2700000" algn="tl">
                  <a:srgbClr val="000000">
                    <a:alpha val="43137"/>
                  </a:srgbClr>
                </a:outerShdw>
              </a:effectLst>
              <a:latin typeface="+mj-lt"/>
            </a:endParaRPr>
          </a:p>
          <a:p>
            <a:pPr marL="285750" indent="-285750">
              <a:buFont typeface="Wingdings" panose="05000000000000000000" pitchFamily="2" charset="2"/>
              <a:buChar char="ü"/>
            </a:pPr>
            <a:r>
              <a:rPr lang="uk-UA" sz="1600" b="1" dirty="0">
                <a:solidFill>
                  <a:srgbClr val="00823B"/>
                </a:solidFill>
              </a:rPr>
              <a:t>Юридичним особами учасниками яких є громадяни держави-агресора чи інші держави; у яких неможливо встановити кінцевого бенефіціара, або якщо останній зареєстрований в офшорній зоні</a:t>
            </a:r>
          </a:p>
          <a:p>
            <a:pPr marL="285750" indent="-285750">
              <a:buFont typeface="Wingdings" panose="05000000000000000000" pitchFamily="2" charset="2"/>
              <a:buChar char="ü"/>
            </a:pPr>
            <a:r>
              <a:rPr lang="uk-UA" sz="1600" b="1" dirty="0">
                <a:solidFill>
                  <a:srgbClr val="00823B"/>
                </a:solidFill>
              </a:rPr>
              <a:t>Членам терористичних організацій</a:t>
            </a:r>
          </a:p>
          <a:p>
            <a:pPr marL="285750" indent="-285750">
              <a:buFont typeface="Wingdings" panose="05000000000000000000" pitchFamily="2" charset="2"/>
              <a:buChar char="ü"/>
            </a:pPr>
            <a:r>
              <a:rPr lang="uk-UA" sz="1600" b="1" dirty="0">
                <a:solidFill>
                  <a:srgbClr val="00823B"/>
                </a:solidFill>
              </a:rPr>
              <a:t>Фізичним та юридичним особам стосовно яких застосовано персональні санкції</a:t>
            </a:r>
          </a:p>
          <a:p>
            <a:pPr marL="285750" indent="-285750">
              <a:buFont typeface="Wingdings" panose="05000000000000000000" pitchFamily="2" charset="2"/>
              <a:buChar char="ü"/>
            </a:pPr>
            <a:r>
              <a:rPr lang="uk-UA" sz="1600" b="1" dirty="0">
                <a:solidFill>
                  <a:srgbClr val="00823B"/>
                </a:solidFill>
              </a:rPr>
              <a:t>Фізичним та юридичним особам (та підконтрольним їм юридичним особам) зареєстрованих в державах, що не співпрацюють у сфері протидії відмиванню доходів</a:t>
            </a:r>
            <a:endParaRPr lang="ru-RU" sz="1600" b="1" dirty="0">
              <a:solidFill>
                <a:srgbClr val="00823B"/>
              </a:solidFill>
            </a:endParaRPr>
          </a:p>
        </p:txBody>
      </p:sp>
      <p:sp>
        <p:nvSpPr>
          <p:cNvPr id="5" name="Заголовок 1">
            <a:extLst>
              <a:ext uri="{FF2B5EF4-FFF2-40B4-BE49-F238E27FC236}">
                <a16:creationId xmlns:a16="http://schemas.microsoft.com/office/drawing/2014/main" id="{9A18290C-C3F9-416A-A5EF-25B57B37EBCC}"/>
              </a:ext>
            </a:extLst>
          </p:cNvPr>
          <p:cNvSpPr txBox="1">
            <a:spLocks/>
          </p:cNvSpPr>
          <p:nvPr/>
        </p:nvSpPr>
        <p:spPr>
          <a:xfrm>
            <a:off x="1046682" y="296820"/>
            <a:ext cx="4397188" cy="652058"/>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uk-UA" sz="1200" b="1" dirty="0">
              <a:solidFill>
                <a:srgbClr val="00823B"/>
              </a:solidFill>
            </a:endParaRPr>
          </a:p>
          <a:p>
            <a:r>
              <a:rPr lang="uk-UA" sz="1200" b="1" dirty="0">
                <a:solidFill>
                  <a:srgbClr val="00823B"/>
                </a:solidFill>
              </a:rPr>
              <a:t>Департамент агропромислового розвитку та земельних відносин Донецької обласної державної адміністрації</a:t>
            </a:r>
            <a:endParaRPr lang="ru-RU" sz="1200" b="1" dirty="0">
              <a:solidFill>
                <a:srgbClr val="00823B"/>
              </a:solidFill>
            </a:endParaRPr>
          </a:p>
        </p:txBody>
      </p:sp>
      <p:pic>
        <p:nvPicPr>
          <p:cNvPr id="6" name="Picture 2" descr="Герб Донецької області">
            <a:extLst>
              <a:ext uri="{FF2B5EF4-FFF2-40B4-BE49-F238E27FC236}">
                <a16:creationId xmlns:a16="http://schemas.microsoft.com/office/drawing/2014/main" id="{3CB209BC-183D-4B1D-842F-45B1F48C14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095" y="225379"/>
            <a:ext cx="608587" cy="652059"/>
          </a:xfrm>
          <a:prstGeom prst="rect">
            <a:avLst/>
          </a:prstGeom>
          <a:noFill/>
          <a:extLst>
            <a:ext uri="{909E8E84-426E-40DD-AFC4-6F175D3DCCD1}">
              <a14:hiddenFill xmlns:a14="http://schemas.microsoft.com/office/drawing/2010/main">
                <a:solidFill>
                  <a:srgbClr val="FFFFFF"/>
                </a:solidFill>
              </a14:hiddenFill>
            </a:ext>
          </a:extLst>
        </p:spPr>
      </p:pic>
      <p:sp>
        <p:nvSpPr>
          <p:cNvPr id="7" name="Прямоугольник 6">
            <a:extLst>
              <a:ext uri="{FF2B5EF4-FFF2-40B4-BE49-F238E27FC236}">
                <a16:creationId xmlns:a16="http://schemas.microsoft.com/office/drawing/2014/main" id="{40104839-F7AD-467C-9D2B-AFA8EEE70725}"/>
              </a:ext>
            </a:extLst>
          </p:cNvPr>
          <p:cNvSpPr/>
          <p:nvPr/>
        </p:nvSpPr>
        <p:spPr>
          <a:xfrm>
            <a:off x="285722" y="1085508"/>
            <a:ext cx="11768054" cy="677108"/>
          </a:xfrm>
          <a:prstGeom prst="rect">
            <a:avLst/>
          </a:prstGeom>
        </p:spPr>
        <p:txBody>
          <a:bodyPr wrap="square">
            <a:spAutoFit/>
          </a:bodyPr>
          <a:lstStyle/>
          <a:p>
            <a:pPr algn="ctr">
              <a:spcAft>
                <a:spcPts val="600"/>
              </a:spcAft>
            </a:pPr>
            <a:r>
              <a:rPr lang="ru-RU" sz="1900" b="1" dirty="0">
                <a:solidFill>
                  <a:srgbClr val="00823B"/>
                </a:solidFill>
                <a:latin typeface="Arial Black" panose="020B0A04020102020204" pitchFamily="34" charset="0"/>
              </a:rPr>
              <a:t>Закон </a:t>
            </a:r>
            <a:r>
              <a:rPr lang="ru-RU" sz="1900" b="1" dirty="0" err="1">
                <a:solidFill>
                  <a:srgbClr val="00823B"/>
                </a:solidFill>
                <a:latin typeface="Arial Black" panose="020B0A04020102020204" pitchFamily="34" charset="0"/>
              </a:rPr>
              <a:t>України</a:t>
            </a:r>
            <a:r>
              <a:rPr lang="ru-RU" sz="1900" b="1" dirty="0">
                <a:solidFill>
                  <a:srgbClr val="00823B"/>
                </a:solidFill>
                <a:latin typeface="Arial Black" panose="020B0A04020102020204" pitchFamily="34" charset="0"/>
              </a:rPr>
              <a:t> </a:t>
            </a:r>
            <a:r>
              <a:rPr lang="ru-RU" sz="1900" b="1" dirty="0" err="1">
                <a:solidFill>
                  <a:srgbClr val="00823B"/>
                </a:solidFill>
                <a:latin typeface="Arial Black" panose="020B0A04020102020204" pitchFamily="34" charset="0"/>
              </a:rPr>
              <a:t>від</a:t>
            </a:r>
            <a:r>
              <a:rPr lang="ru-RU" sz="1900" b="1" dirty="0">
                <a:solidFill>
                  <a:srgbClr val="00823B"/>
                </a:solidFill>
                <a:latin typeface="Arial Black" panose="020B0A04020102020204" pitchFamily="34" charset="0"/>
              </a:rPr>
              <a:t> 31.03.2020 </a:t>
            </a:r>
            <a:r>
              <a:rPr lang="en-US" sz="1900" b="1" dirty="0">
                <a:solidFill>
                  <a:srgbClr val="00823B"/>
                </a:solidFill>
                <a:latin typeface="Arial Black" panose="020B0A04020102020204" pitchFamily="34" charset="0"/>
              </a:rPr>
              <a:t>№ 552-IX </a:t>
            </a:r>
            <a:r>
              <a:rPr lang="ru-RU" sz="1900" b="1" dirty="0">
                <a:solidFill>
                  <a:srgbClr val="00823B"/>
                </a:solidFill>
                <a:latin typeface="Arial Black" panose="020B0A04020102020204" pitchFamily="34" charset="0"/>
              </a:rPr>
              <a:t>«Про внесення змін до деяких </a:t>
            </a:r>
            <a:r>
              <a:rPr lang="ru-RU" sz="1900" b="1" dirty="0" err="1">
                <a:solidFill>
                  <a:srgbClr val="00823B"/>
                </a:solidFill>
                <a:latin typeface="Arial Black" panose="020B0A04020102020204" pitchFamily="34" charset="0"/>
              </a:rPr>
              <a:t>законодавчих</a:t>
            </a:r>
            <a:r>
              <a:rPr lang="ru-RU" sz="1900" b="1" dirty="0">
                <a:solidFill>
                  <a:srgbClr val="00823B"/>
                </a:solidFill>
                <a:latin typeface="Arial Black" panose="020B0A04020102020204" pitchFamily="34" charset="0"/>
              </a:rPr>
              <a:t> актів </a:t>
            </a:r>
            <a:r>
              <a:rPr lang="ru-RU" sz="1900" b="1" dirty="0" err="1">
                <a:solidFill>
                  <a:srgbClr val="00823B"/>
                </a:solidFill>
                <a:latin typeface="Arial Black" panose="020B0A04020102020204" pitchFamily="34" charset="0"/>
              </a:rPr>
              <a:t>України</a:t>
            </a:r>
            <a:r>
              <a:rPr lang="ru-RU" sz="1900" b="1" dirty="0">
                <a:solidFill>
                  <a:srgbClr val="00823B"/>
                </a:solidFill>
                <a:latin typeface="Arial Black" panose="020B0A04020102020204" pitchFamily="34" charset="0"/>
              </a:rPr>
              <a:t> </a:t>
            </a:r>
            <a:r>
              <a:rPr lang="ru-RU" sz="1900" b="1" dirty="0" err="1">
                <a:solidFill>
                  <a:srgbClr val="00823B"/>
                </a:solidFill>
                <a:latin typeface="Arial Black" panose="020B0A04020102020204" pitchFamily="34" charset="0"/>
              </a:rPr>
              <a:t>щодо</a:t>
            </a:r>
            <a:r>
              <a:rPr lang="ru-RU" sz="1900" b="1" dirty="0">
                <a:solidFill>
                  <a:srgbClr val="00823B"/>
                </a:solidFill>
                <a:latin typeface="Arial Black" panose="020B0A04020102020204" pitchFamily="34" charset="0"/>
              </a:rPr>
              <a:t> умов </a:t>
            </a:r>
            <a:r>
              <a:rPr lang="ru-RU" sz="1900" b="1" dirty="0" err="1">
                <a:solidFill>
                  <a:srgbClr val="00823B"/>
                </a:solidFill>
                <a:latin typeface="Arial Black" panose="020B0A04020102020204" pitchFamily="34" charset="0"/>
              </a:rPr>
              <a:t>обігу</a:t>
            </a:r>
            <a:r>
              <a:rPr lang="ru-RU" sz="1900" b="1" dirty="0">
                <a:solidFill>
                  <a:srgbClr val="00823B"/>
                </a:solidFill>
                <a:latin typeface="Arial Black" panose="020B0A04020102020204" pitchFamily="34" charset="0"/>
              </a:rPr>
              <a:t> земель </a:t>
            </a:r>
            <a:r>
              <a:rPr lang="ru-RU" sz="1900" b="1" dirty="0" err="1">
                <a:solidFill>
                  <a:srgbClr val="00823B"/>
                </a:solidFill>
                <a:latin typeface="Arial Black" panose="020B0A04020102020204" pitchFamily="34" charset="0"/>
              </a:rPr>
              <a:t>сільськогосподарського</a:t>
            </a:r>
            <a:r>
              <a:rPr lang="ru-RU" sz="1900" b="1" dirty="0">
                <a:solidFill>
                  <a:srgbClr val="00823B"/>
                </a:solidFill>
                <a:latin typeface="Arial Black" panose="020B0A04020102020204" pitchFamily="34" charset="0"/>
              </a:rPr>
              <a:t> </a:t>
            </a:r>
            <a:r>
              <a:rPr lang="ru-RU" sz="1900" b="1" dirty="0" err="1">
                <a:solidFill>
                  <a:srgbClr val="00823B"/>
                </a:solidFill>
                <a:latin typeface="Arial Black" panose="020B0A04020102020204" pitchFamily="34" charset="0"/>
              </a:rPr>
              <a:t>призначення</a:t>
            </a:r>
            <a:r>
              <a:rPr lang="ru-RU" sz="1900" b="1" dirty="0">
                <a:solidFill>
                  <a:srgbClr val="00823B"/>
                </a:solidFill>
                <a:latin typeface="Arial Black" panose="020B0A04020102020204" pitchFamily="34" charset="0"/>
              </a:rPr>
              <a:t>»</a:t>
            </a:r>
            <a:endParaRPr lang="ru-RU" sz="1900" b="1" i="1" u="sng" dirty="0">
              <a:solidFill>
                <a:srgbClr val="00823B"/>
              </a:solidFill>
              <a:latin typeface="Arial Black" panose="020B0A04020102020204" pitchFamily="34" charset="0"/>
            </a:endParaRPr>
          </a:p>
        </p:txBody>
      </p:sp>
      <p:sp>
        <p:nvSpPr>
          <p:cNvPr id="11" name="Прямоугольник 10">
            <a:extLst>
              <a:ext uri="{FF2B5EF4-FFF2-40B4-BE49-F238E27FC236}">
                <a16:creationId xmlns:a16="http://schemas.microsoft.com/office/drawing/2014/main" id="{3324E5F5-A291-4334-B807-EB17809504F5}"/>
              </a:ext>
            </a:extLst>
          </p:cNvPr>
          <p:cNvSpPr/>
          <p:nvPr/>
        </p:nvSpPr>
        <p:spPr>
          <a:xfrm>
            <a:off x="461744" y="4068983"/>
            <a:ext cx="5379096" cy="307777"/>
          </a:xfrm>
          <a:prstGeom prst="rect">
            <a:avLst/>
          </a:prstGeom>
        </p:spPr>
        <p:txBody>
          <a:bodyPr wrap="square">
            <a:spAutoFit/>
          </a:bodyPr>
          <a:lstStyle/>
          <a:p>
            <a:r>
              <a:rPr lang="ru-RU" sz="1400" b="1" dirty="0">
                <a:solidFill>
                  <a:srgbClr val="00823B"/>
                </a:solidFill>
                <a:latin typeface="Arial Black" panose="020B0A04020102020204" pitchFamily="34" charset="0"/>
              </a:rPr>
              <a:t>ВИМОГИ ДО ЗДІЙСНЕННЯ УГОД КУПІВЛІ-ПРОДАЖУ</a:t>
            </a:r>
          </a:p>
        </p:txBody>
      </p:sp>
      <p:sp>
        <p:nvSpPr>
          <p:cNvPr id="12" name="Прямоугольник 11">
            <a:extLst>
              <a:ext uri="{FF2B5EF4-FFF2-40B4-BE49-F238E27FC236}">
                <a16:creationId xmlns:a16="http://schemas.microsoft.com/office/drawing/2014/main" id="{BAAD1848-9657-4CF8-9DB7-F2724F838DA3}"/>
              </a:ext>
            </a:extLst>
          </p:cNvPr>
          <p:cNvSpPr/>
          <p:nvPr/>
        </p:nvSpPr>
        <p:spPr>
          <a:xfrm>
            <a:off x="438096" y="4513390"/>
            <a:ext cx="1730946" cy="1961835"/>
          </a:xfrm>
          <a:prstGeom prst="rect">
            <a:avLst/>
          </a:prstGeom>
          <a:solidFill>
            <a:srgbClr val="00823B"/>
          </a:solidFill>
          <a:ln>
            <a:solidFill>
              <a:srgbClr val="0082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1400" b="1" dirty="0">
                <a:solidFill>
                  <a:schemeClr val="bg1"/>
                </a:solidFill>
              </a:rPr>
              <a:t>Виключно безготівковий розрахунок</a:t>
            </a:r>
            <a:endParaRPr lang="ru-RU" sz="1400" b="1" dirty="0">
              <a:solidFill>
                <a:schemeClr val="bg1"/>
              </a:solidFill>
            </a:endParaRPr>
          </a:p>
        </p:txBody>
      </p:sp>
      <p:sp>
        <p:nvSpPr>
          <p:cNvPr id="13" name="Прямоугольник 12">
            <a:extLst>
              <a:ext uri="{FF2B5EF4-FFF2-40B4-BE49-F238E27FC236}">
                <a16:creationId xmlns:a16="http://schemas.microsoft.com/office/drawing/2014/main" id="{75FC2942-4640-41F0-A4BD-D18EDDD849CC}"/>
              </a:ext>
            </a:extLst>
          </p:cNvPr>
          <p:cNvSpPr/>
          <p:nvPr/>
        </p:nvSpPr>
        <p:spPr>
          <a:xfrm>
            <a:off x="2273995" y="4513390"/>
            <a:ext cx="1730946" cy="1961836"/>
          </a:xfrm>
          <a:prstGeom prst="rect">
            <a:avLst/>
          </a:prstGeom>
          <a:solidFill>
            <a:srgbClr val="00823B"/>
          </a:solidFill>
          <a:ln>
            <a:solidFill>
              <a:srgbClr val="0082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1400" b="1" dirty="0">
                <a:solidFill>
                  <a:schemeClr val="bg1"/>
                </a:solidFill>
              </a:rPr>
              <a:t>Перевірка походження </a:t>
            </a:r>
          </a:p>
          <a:p>
            <a:pPr algn="ctr"/>
            <a:r>
              <a:rPr lang="uk-UA" sz="1400" b="1" dirty="0">
                <a:solidFill>
                  <a:schemeClr val="bg1"/>
                </a:solidFill>
              </a:rPr>
              <a:t>коштів</a:t>
            </a:r>
          </a:p>
        </p:txBody>
      </p:sp>
      <p:sp>
        <p:nvSpPr>
          <p:cNvPr id="14" name="Прямоугольник 13">
            <a:extLst>
              <a:ext uri="{FF2B5EF4-FFF2-40B4-BE49-F238E27FC236}">
                <a16:creationId xmlns:a16="http://schemas.microsoft.com/office/drawing/2014/main" id="{7972468D-6152-4381-B156-F9B0C8041D11}"/>
              </a:ext>
            </a:extLst>
          </p:cNvPr>
          <p:cNvSpPr/>
          <p:nvPr/>
        </p:nvSpPr>
        <p:spPr>
          <a:xfrm>
            <a:off x="4109894" y="4513390"/>
            <a:ext cx="1730946" cy="1961837"/>
          </a:xfrm>
          <a:prstGeom prst="rect">
            <a:avLst/>
          </a:prstGeom>
          <a:solidFill>
            <a:srgbClr val="00823B"/>
          </a:solidFill>
          <a:ln>
            <a:solidFill>
              <a:srgbClr val="0082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1400" b="1" dirty="0">
                <a:solidFill>
                  <a:schemeClr val="bg1"/>
                </a:solidFill>
              </a:rPr>
              <a:t>Перевірка</a:t>
            </a:r>
            <a:r>
              <a:rPr lang="ru-RU" sz="1400" b="1" dirty="0">
                <a:solidFill>
                  <a:schemeClr val="bg1"/>
                </a:solidFill>
              </a:rPr>
              <a:t> </a:t>
            </a:r>
            <a:r>
              <a:rPr lang="uk-UA" sz="1400" b="1" dirty="0">
                <a:solidFill>
                  <a:schemeClr val="bg1"/>
                </a:solidFill>
              </a:rPr>
              <a:t>нотаріусом</a:t>
            </a:r>
            <a:r>
              <a:rPr lang="ru-RU" sz="1400" b="1" dirty="0">
                <a:solidFill>
                  <a:schemeClr val="bg1"/>
                </a:solidFill>
              </a:rPr>
              <a:t> угоди та </a:t>
            </a:r>
            <a:r>
              <a:rPr lang="uk-UA" sz="1400" b="1" dirty="0">
                <a:solidFill>
                  <a:schemeClr val="bg1"/>
                </a:solidFill>
              </a:rPr>
              <a:t>покупця</a:t>
            </a:r>
            <a:r>
              <a:rPr lang="ru-RU" sz="1400" b="1" dirty="0">
                <a:solidFill>
                  <a:schemeClr val="bg1"/>
                </a:solidFill>
              </a:rPr>
              <a:t> на </a:t>
            </a:r>
            <a:r>
              <a:rPr lang="uk-UA" sz="1400" b="1" dirty="0">
                <a:solidFill>
                  <a:schemeClr val="bg1"/>
                </a:solidFill>
              </a:rPr>
              <a:t>відповідність</a:t>
            </a:r>
            <a:r>
              <a:rPr lang="ru-RU" sz="1400" b="1" dirty="0">
                <a:solidFill>
                  <a:schemeClr val="bg1"/>
                </a:solidFill>
              </a:rPr>
              <a:t> </a:t>
            </a:r>
            <a:r>
              <a:rPr lang="uk-UA" sz="1400" b="1" dirty="0">
                <a:solidFill>
                  <a:schemeClr val="bg1"/>
                </a:solidFill>
              </a:rPr>
              <a:t>законодавству</a:t>
            </a:r>
          </a:p>
        </p:txBody>
      </p:sp>
    </p:spTree>
    <p:extLst>
      <p:ext uri="{BB962C8B-B14F-4D97-AF65-F5344CB8AC3E}">
        <p14:creationId xmlns:p14="http://schemas.microsoft.com/office/powerpoint/2010/main" val="1773504916"/>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18920</TotalTime>
  <Words>2547</Words>
  <Application>Microsoft Office PowerPoint</Application>
  <PresentationFormat>Широкоэкранный</PresentationFormat>
  <Paragraphs>254</Paragraphs>
  <Slides>21</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21</vt:i4>
      </vt:variant>
    </vt:vector>
  </HeadingPairs>
  <TitlesOfParts>
    <vt:vector size="28" baseType="lpstr">
      <vt:lpstr>Arial</vt:lpstr>
      <vt:lpstr>Arial Black</vt:lpstr>
      <vt:lpstr>Calibri</vt:lpstr>
      <vt:lpstr>Calibri Light</vt:lpstr>
      <vt:lpstr>Times New Roman</vt:lpstr>
      <vt:lpstr>Wingdings</vt:lpstr>
      <vt:lpstr>Тема Office</vt:lpstr>
      <vt:lpstr>Департамент агропромислового розвитку та земельних відносин Донецької обласної державної адміністрації</vt:lpstr>
      <vt:lpstr>ЗЕМЕЛЬНА РЕФОРМА:</vt:lpstr>
      <vt:lpstr>ОСНОВНІ ЦІЛІ ЗЕМЕЛЬНОЇ РЕФОРМИ</vt:lpstr>
      <vt:lpstr>СКЛАДОВІ ЗЕМЕЛЬНОЇ РЕФОРМИ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ДЕПАРТАМЕНТ АГРОПРОМИСЛОВОГО РОЗВИТКУ ТА ЗЕМЕЛЬНИХ ВІДНОСИН ДОНЕЦЬКОЇ ОБЛАСНОЇ ДЕРЖАВНОЇ АДМІНІСТРАЦІЇ</dc:title>
  <dc:creator>Lenovo_18</dc:creator>
  <cp:lastModifiedBy>Рибакова Альона</cp:lastModifiedBy>
  <cp:revision>256</cp:revision>
  <dcterms:created xsi:type="dcterms:W3CDTF">2020-03-11T07:38:56Z</dcterms:created>
  <dcterms:modified xsi:type="dcterms:W3CDTF">2021-02-24T07:47:03Z</dcterms:modified>
</cp:coreProperties>
</file>